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98" r:id="rId4"/>
    <p:sldId id="263" r:id="rId5"/>
    <p:sldId id="337" r:id="rId6"/>
    <p:sldId id="290" r:id="rId7"/>
    <p:sldId id="258" r:id="rId8"/>
    <p:sldId id="259" r:id="rId9"/>
    <p:sldId id="339" r:id="rId10"/>
    <p:sldId id="340" r:id="rId11"/>
    <p:sldId id="338" r:id="rId12"/>
    <p:sldId id="341" r:id="rId13"/>
    <p:sldId id="342" r:id="rId14"/>
    <p:sldId id="343" r:id="rId15"/>
    <p:sldId id="299" r:id="rId16"/>
    <p:sldId id="266" r:id="rId17"/>
    <p:sldId id="344" r:id="rId18"/>
    <p:sldId id="300" r:id="rId19"/>
    <p:sldId id="272" r:id="rId20"/>
    <p:sldId id="273" r:id="rId21"/>
    <p:sldId id="345" r:id="rId22"/>
    <p:sldId id="320"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微软雅黑" panose="020B0503020204020204" pitchFamily="34" charset="-122"/>
      <p:regular r:id="rId29"/>
      <p:bold r:id="rId30"/>
    </p:embeddedFont>
    <p:embeddedFont>
      <p:font typeface="微软雅黑 Light" panose="020B0502040204020203" pitchFamily="34" charset="-122"/>
      <p:regular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D24"/>
    <a:srgbClr val="0088FD"/>
    <a:srgbClr val="353638"/>
    <a:srgbClr val="2EC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84291" autoAdjust="0"/>
  </p:normalViewPr>
  <p:slideViewPr>
    <p:cSldViewPr snapToGrid="0" showGuides="1">
      <p:cViewPr varScale="1">
        <p:scale>
          <a:sx n="96" d="100"/>
          <a:sy n="96" d="100"/>
        </p:scale>
        <p:origin x="1224" y="90"/>
      </p:cViewPr>
      <p:guideLst>
        <p:guide orient="horz" pos="2137"/>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98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918094-68BF-46F0-8AF2-0945325AC225}" type="datetimeFigureOut">
              <a:rPr lang="zh-CN" altLang="en-US" smtClean="0"/>
              <a:t>2019/7/7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75A79-DF66-4B86-83FF-6FB7E8B65617}" type="slidenum">
              <a:rPr lang="zh-CN" altLang="en-US" smtClean="0"/>
              <a:t>‹#›</a:t>
            </a:fld>
            <a:endParaRPr lang="zh-CN" altLang="en-US"/>
          </a:p>
        </p:txBody>
      </p:sp>
    </p:spTree>
    <p:extLst>
      <p:ext uri="{BB962C8B-B14F-4D97-AF65-F5344CB8AC3E}">
        <p14:creationId xmlns:p14="http://schemas.microsoft.com/office/powerpoint/2010/main" val="228180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a:t>
            </a:fld>
            <a:endParaRPr lang="zh-CN" altLang="en-US"/>
          </a:p>
        </p:txBody>
      </p:sp>
    </p:spTree>
    <p:extLst>
      <p:ext uri="{BB962C8B-B14F-4D97-AF65-F5344CB8AC3E}">
        <p14:creationId xmlns:p14="http://schemas.microsoft.com/office/powerpoint/2010/main" val="364322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10</a:t>
            </a:fld>
            <a:endParaRPr lang="zh-CN" altLang="en-US"/>
          </a:p>
        </p:txBody>
      </p:sp>
    </p:spTree>
    <p:extLst>
      <p:ext uri="{BB962C8B-B14F-4D97-AF65-F5344CB8AC3E}">
        <p14:creationId xmlns:p14="http://schemas.microsoft.com/office/powerpoint/2010/main" val="3245004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11</a:t>
            </a:fld>
            <a:endParaRPr lang="zh-CN" altLang="en-US"/>
          </a:p>
        </p:txBody>
      </p:sp>
    </p:spTree>
    <p:extLst>
      <p:ext uri="{BB962C8B-B14F-4D97-AF65-F5344CB8AC3E}">
        <p14:creationId xmlns:p14="http://schemas.microsoft.com/office/powerpoint/2010/main" val="1098644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12</a:t>
            </a:fld>
            <a:endParaRPr lang="zh-CN" altLang="en-US"/>
          </a:p>
        </p:txBody>
      </p:sp>
    </p:spTree>
    <p:extLst>
      <p:ext uri="{BB962C8B-B14F-4D97-AF65-F5344CB8AC3E}">
        <p14:creationId xmlns:p14="http://schemas.microsoft.com/office/powerpoint/2010/main" val="2141536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13</a:t>
            </a:fld>
            <a:endParaRPr lang="zh-CN" altLang="en-US"/>
          </a:p>
        </p:txBody>
      </p:sp>
    </p:spTree>
    <p:extLst>
      <p:ext uri="{BB962C8B-B14F-4D97-AF65-F5344CB8AC3E}">
        <p14:creationId xmlns:p14="http://schemas.microsoft.com/office/powerpoint/2010/main" val="2030267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14</a:t>
            </a:fld>
            <a:endParaRPr lang="zh-CN" altLang="en-US"/>
          </a:p>
        </p:txBody>
      </p:sp>
    </p:spTree>
    <p:extLst>
      <p:ext uri="{BB962C8B-B14F-4D97-AF65-F5344CB8AC3E}">
        <p14:creationId xmlns:p14="http://schemas.microsoft.com/office/powerpoint/2010/main" val="2041470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使用提示</a:t>
            </a:r>
            <a:r>
              <a:rPr lang="en-US" altLang="zh-CN" sz="1200" dirty="0"/>
              <a:t>】</a:t>
            </a:r>
            <a:r>
              <a:rPr lang="zh-CN" altLang="en-US" sz="1200" dirty="0"/>
              <a:t>过渡页，直接在文本框内修改文字，动画效果不会影响</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15</a:t>
            </a:fld>
            <a:endParaRPr lang="zh-CN" altLang="en-US"/>
          </a:p>
        </p:txBody>
      </p:sp>
    </p:spTree>
    <p:extLst>
      <p:ext uri="{BB962C8B-B14F-4D97-AF65-F5344CB8AC3E}">
        <p14:creationId xmlns:p14="http://schemas.microsoft.com/office/powerpoint/2010/main" val="1390304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16</a:t>
            </a:fld>
            <a:endParaRPr lang="zh-CN" altLang="en-US"/>
          </a:p>
        </p:txBody>
      </p:sp>
    </p:spTree>
    <p:extLst>
      <p:ext uri="{BB962C8B-B14F-4D97-AF65-F5344CB8AC3E}">
        <p14:creationId xmlns:p14="http://schemas.microsoft.com/office/powerpoint/2010/main" val="4033430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三项数据排版展示</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17</a:t>
            </a:fld>
            <a:endParaRPr lang="zh-CN" altLang="en-US"/>
          </a:p>
        </p:txBody>
      </p:sp>
    </p:spTree>
    <p:extLst>
      <p:ext uri="{BB962C8B-B14F-4D97-AF65-F5344CB8AC3E}">
        <p14:creationId xmlns:p14="http://schemas.microsoft.com/office/powerpoint/2010/main" val="181207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使用提示</a:t>
            </a:r>
            <a:r>
              <a:rPr lang="en-US" altLang="zh-CN" sz="1200" dirty="0"/>
              <a:t>】</a:t>
            </a:r>
            <a:r>
              <a:rPr lang="zh-CN" altLang="en-US" sz="1200" dirty="0"/>
              <a:t>过渡页，直接在文本框内修改文字，动画效果不会影响</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18</a:t>
            </a:fld>
            <a:endParaRPr lang="zh-CN" altLang="en-US"/>
          </a:p>
        </p:txBody>
      </p:sp>
    </p:spTree>
    <p:extLst>
      <p:ext uri="{BB962C8B-B14F-4D97-AF65-F5344CB8AC3E}">
        <p14:creationId xmlns:p14="http://schemas.microsoft.com/office/powerpoint/2010/main" val="208245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计划轴，时间线。可以表现时间计划的完成情况</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19</a:t>
            </a:fld>
            <a:endParaRPr lang="zh-CN" altLang="en-US"/>
          </a:p>
        </p:txBody>
      </p:sp>
    </p:spTree>
    <p:extLst>
      <p:ext uri="{BB962C8B-B14F-4D97-AF65-F5344CB8AC3E}">
        <p14:creationId xmlns:p14="http://schemas.microsoft.com/office/powerpoint/2010/main" val="2390392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目录页，最后有赠送小图标，你可以使用替换</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2</a:t>
            </a:fld>
            <a:endParaRPr lang="zh-CN" altLang="en-US"/>
          </a:p>
        </p:txBody>
      </p:sp>
    </p:spTree>
    <p:extLst>
      <p:ext uri="{BB962C8B-B14F-4D97-AF65-F5344CB8AC3E}">
        <p14:creationId xmlns:p14="http://schemas.microsoft.com/office/powerpoint/2010/main" val="846876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使用提示</a:t>
            </a:r>
            <a:r>
              <a:rPr lang="en-US" altLang="zh-CN" sz="1200" dirty="0"/>
              <a:t>】</a:t>
            </a:r>
            <a:r>
              <a:rPr lang="zh-CN" altLang="en-US" sz="1200" dirty="0"/>
              <a:t>计划轴，时间线。可以表现时间计划的完成情况</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20</a:t>
            </a:fld>
            <a:endParaRPr lang="zh-CN" altLang="en-US"/>
          </a:p>
        </p:txBody>
      </p:sp>
    </p:spTree>
    <p:extLst>
      <p:ext uri="{BB962C8B-B14F-4D97-AF65-F5344CB8AC3E}">
        <p14:creationId xmlns:p14="http://schemas.microsoft.com/office/powerpoint/2010/main" val="397973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使用提示</a:t>
            </a:r>
            <a:r>
              <a:rPr lang="en-US" altLang="zh-CN" sz="1200" dirty="0"/>
              <a:t>】</a:t>
            </a:r>
            <a:r>
              <a:rPr lang="zh-CN" altLang="en-US" sz="1200" dirty="0"/>
              <a:t>计划轴，时间线。可以表现时间计划的完成情况</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21</a:t>
            </a:fld>
            <a:endParaRPr lang="zh-CN" altLang="en-US"/>
          </a:p>
        </p:txBody>
      </p:sp>
    </p:spTree>
    <p:extLst>
      <p:ext uri="{BB962C8B-B14F-4D97-AF65-F5344CB8AC3E}">
        <p14:creationId xmlns:p14="http://schemas.microsoft.com/office/powerpoint/2010/main" val="2629165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使用提示</a:t>
            </a:r>
            <a:r>
              <a:rPr lang="en-US" altLang="zh-CN" sz="1200" dirty="0"/>
              <a:t>】</a:t>
            </a:r>
            <a:r>
              <a:rPr lang="zh-CN" altLang="en-US" sz="1200" dirty="0"/>
              <a:t>过渡页，直接在文本框内修改文字，动画效果不会影响</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3</a:t>
            </a:fld>
            <a:endParaRPr lang="zh-CN" altLang="en-US"/>
          </a:p>
        </p:txBody>
      </p:sp>
    </p:spTree>
    <p:extLst>
      <p:ext uri="{BB962C8B-B14F-4D97-AF65-F5344CB8AC3E}">
        <p14:creationId xmlns:p14="http://schemas.microsoft.com/office/powerpoint/2010/main" val="350504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4</a:t>
            </a:fld>
            <a:endParaRPr lang="zh-CN" altLang="en-US"/>
          </a:p>
        </p:txBody>
      </p:sp>
    </p:spTree>
    <p:extLst>
      <p:ext uri="{BB962C8B-B14F-4D97-AF65-F5344CB8AC3E}">
        <p14:creationId xmlns:p14="http://schemas.microsoft.com/office/powerpoint/2010/main" val="412570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团队成员介绍，修改见下页，如果有疑问可以联系我们，小美</a:t>
            </a:r>
            <a:r>
              <a:rPr lang="en-US" altLang="zh-CN" sz="1200" dirty="0"/>
              <a:t>QQ237485059</a:t>
            </a:r>
            <a:r>
              <a:rPr lang="en-US" altLang="zh-CN" sz="1200" baseline="0" dirty="0"/>
              <a:t> </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5</a:t>
            </a:fld>
            <a:endParaRPr lang="zh-CN" altLang="en-US"/>
          </a:p>
        </p:txBody>
      </p:sp>
    </p:spTree>
    <p:extLst>
      <p:ext uri="{BB962C8B-B14F-4D97-AF65-F5344CB8AC3E}">
        <p14:creationId xmlns:p14="http://schemas.microsoft.com/office/powerpoint/2010/main" val="1119447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计划四项的逻辑页，可以为四项文本排版展示</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6</a:t>
            </a:fld>
            <a:endParaRPr lang="zh-CN" altLang="en-US"/>
          </a:p>
        </p:txBody>
      </p:sp>
    </p:spTree>
    <p:extLst>
      <p:ext uri="{BB962C8B-B14F-4D97-AF65-F5344CB8AC3E}">
        <p14:creationId xmlns:p14="http://schemas.microsoft.com/office/powerpoint/2010/main" val="3780577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过渡页，直接在文本框内修改文字，动画效果不会影响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7</a:t>
            </a:fld>
            <a:endParaRPr lang="zh-CN" altLang="en-US"/>
          </a:p>
        </p:txBody>
      </p:sp>
    </p:spTree>
    <p:extLst>
      <p:ext uri="{BB962C8B-B14F-4D97-AF65-F5344CB8AC3E}">
        <p14:creationId xmlns:p14="http://schemas.microsoft.com/office/powerpoint/2010/main" val="3250191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8</a:t>
            </a:fld>
            <a:endParaRPr lang="zh-CN" altLang="en-US"/>
          </a:p>
        </p:txBody>
      </p:sp>
    </p:spTree>
    <p:extLst>
      <p:ext uri="{BB962C8B-B14F-4D97-AF65-F5344CB8AC3E}">
        <p14:creationId xmlns:p14="http://schemas.microsoft.com/office/powerpoint/2010/main" val="840290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使用提示</a:t>
            </a:r>
            <a:r>
              <a:rPr lang="en-US" altLang="zh-CN" sz="1200" dirty="0"/>
              <a:t>】</a:t>
            </a:r>
            <a:r>
              <a:rPr lang="zh-CN" altLang="en-US" sz="1200" dirty="0"/>
              <a:t>这里可以写公司介绍或者其他一大段文字介绍</a:t>
            </a:r>
            <a:endParaRPr lang="zh-CN" altLang="en-US" dirty="0"/>
          </a:p>
        </p:txBody>
      </p:sp>
      <p:sp>
        <p:nvSpPr>
          <p:cNvPr id="4" name="灯片编号占位符 3"/>
          <p:cNvSpPr>
            <a:spLocks noGrp="1"/>
          </p:cNvSpPr>
          <p:nvPr>
            <p:ph type="sldNum" sz="quarter" idx="10"/>
          </p:nvPr>
        </p:nvSpPr>
        <p:spPr/>
        <p:txBody>
          <a:bodyPr/>
          <a:lstStyle/>
          <a:p>
            <a:fld id="{47975A79-DF66-4B86-83FF-6FB7E8B65617}" type="slidenum">
              <a:rPr lang="zh-CN" altLang="en-US" smtClean="0"/>
              <a:t>9</a:t>
            </a:fld>
            <a:endParaRPr lang="zh-CN" altLang="en-US"/>
          </a:p>
        </p:txBody>
      </p:sp>
    </p:spTree>
    <p:extLst>
      <p:ext uri="{BB962C8B-B14F-4D97-AF65-F5344CB8AC3E}">
        <p14:creationId xmlns:p14="http://schemas.microsoft.com/office/powerpoint/2010/main" val="45170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349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138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30765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jpe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9750"/>
          <a:stretch/>
        </p:blipFill>
        <p:spPr>
          <a:xfrm>
            <a:off x="0" y="0"/>
            <a:ext cx="12192000" cy="6877050"/>
          </a:xfrm>
          <a:prstGeom prst="rect">
            <a:avLst/>
          </a:prstGeom>
        </p:spPr>
      </p:pic>
      <p:sp>
        <p:nvSpPr>
          <p:cNvPr id="4" name="椭圆 3"/>
          <p:cNvSpPr/>
          <p:nvPr/>
        </p:nvSpPr>
        <p:spPr>
          <a:xfrm>
            <a:off x="12398659" y="6656227"/>
            <a:ext cx="45719" cy="45719"/>
          </a:xfrm>
          <a:prstGeom prst="ellipse">
            <a:avLst/>
          </a:prstGeom>
          <a:blipFill>
            <a:blip r:embed="rId4"/>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9050"/>
            <a:ext cx="12192000" cy="685800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等腰三角形 4"/>
          <p:cNvSpPr/>
          <p:nvPr/>
        </p:nvSpPr>
        <p:spPr>
          <a:xfrm rot="5400000">
            <a:off x="-281414" y="3024144"/>
            <a:ext cx="1476831" cy="809711"/>
          </a:xfrm>
          <a:prstGeom prst="triangle">
            <a:avLst/>
          </a:prstGeom>
          <a:noFill/>
          <a:ln w="130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981161" y="2916018"/>
            <a:ext cx="5017214" cy="1046441"/>
            <a:chOff x="981161" y="2839818"/>
            <a:chExt cx="5017214" cy="1046441"/>
          </a:xfrm>
        </p:grpSpPr>
        <p:sp>
          <p:nvSpPr>
            <p:cNvPr id="7" name="文本框 6"/>
            <p:cNvSpPr txBox="1"/>
            <p:nvPr/>
          </p:nvSpPr>
          <p:spPr>
            <a:xfrm>
              <a:off x="1089111" y="2839818"/>
              <a:ext cx="3938899" cy="646331"/>
            </a:xfrm>
            <a:prstGeom prst="rect">
              <a:avLst/>
            </a:prstGeom>
            <a:noFill/>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城市房价分析系统</a:t>
              </a:r>
              <a:r>
                <a:rPr lang="en-US" altLang="zh-CN" sz="1600" dirty="0">
                  <a:solidFill>
                    <a:schemeClr val="bg1"/>
                  </a:solidFill>
                  <a:latin typeface="微软雅黑 Light" panose="020B0502040204020203" pitchFamily="34" charset="-122"/>
                  <a:ea typeface="微软雅黑 Light" panose="020B0502040204020203" pitchFamily="34" charset="-122"/>
                </a:rPr>
                <a:t> </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981161" y="3486149"/>
              <a:ext cx="5017214" cy="400110"/>
            </a:xfrm>
            <a:prstGeom prst="rect">
              <a:avLst/>
            </a:prstGeom>
          </p:spPr>
          <p:txBody>
            <a:bodyPr wrap="square">
              <a:spAutoFit/>
            </a:bodyPr>
            <a:lstStyle/>
            <a:p>
              <a:r>
                <a:rPr lang="en-US" altLang="zh-CN" sz="2000" dirty="0">
                  <a:solidFill>
                    <a:schemeClr val="bg1"/>
                  </a:solidFill>
                  <a:latin typeface="微软雅黑 Light" panose="020B0502040204020203" pitchFamily="34" charset="-122"/>
                  <a:ea typeface="微软雅黑 Light" panose="020B0502040204020203" pitchFamily="34" charset="-122"/>
                </a:rPr>
                <a:t>City Housing Price Analysis System</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grpSp>
      <p:sp>
        <p:nvSpPr>
          <p:cNvPr id="10" name="矩形 9">
            <a:extLst>
              <a:ext uri="{FF2B5EF4-FFF2-40B4-BE49-F238E27FC236}">
                <a16:creationId xmlns:a16="http://schemas.microsoft.com/office/drawing/2014/main" id="{22559BE8-C43F-4F27-A788-F38DDE236671}"/>
              </a:ext>
            </a:extLst>
          </p:cNvPr>
          <p:cNvSpPr/>
          <p:nvPr/>
        </p:nvSpPr>
        <p:spPr>
          <a:xfrm>
            <a:off x="7574117" y="4584798"/>
            <a:ext cx="5017214" cy="400110"/>
          </a:xfrm>
          <a:prstGeom prst="rect">
            <a:avLst/>
          </a:prstGeom>
        </p:spPr>
        <p:txBody>
          <a:bodyPr wrap="square">
            <a:spAutoFit/>
          </a:bodyPr>
          <a:lstStyle/>
          <a:p>
            <a:r>
              <a:rPr lang="en-US" altLang="zh-CN" sz="2000" dirty="0">
                <a:solidFill>
                  <a:schemeClr val="bg1"/>
                </a:solidFill>
                <a:latin typeface="微软雅黑 Light" panose="020B0502040204020203" pitchFamily="34" charset="-122"/>
                <a:ea typeface="微软雅黑 Light" panose="020B0502040204020203" pitchFamily="34" charset="-122"/>
              </a:rPr>
              <a:t>By      </a:t>
            </a:r>
            <a:r>
              <a:rPr lang="en-US" altLang="zh-CN" sz="1400" dirty="0">
                <a:solidFill>
                  <a:schemeClr val="bg1"/>
                </a:solidFill>
                <a:latin typeface="微软雅黑 Light" panose="020B0502040204020203" pitchFamily="34" charset="-122"/>
                <a:ea typeface="微软雅黑 Light" panose="020B0502040204020203" pitchFamily="34" charset="-122"/>
              </a:rPr>
              <a:t>996</a:t>
            </a:r>
            <a:r>
              <a:rPr lang="zh-CN" altLang="en-US" sz="1400" dirty="0">
                <a:solidFill>
                  <a:schemeClr val="bg1"/>
                </a:solidFill>
                <a:latin typeface="微软雅黑 Light" panose="020B0502040204020203" pitchFamily="34" charset="-122"/>
                <a:ea typeface="微软雅黑 Light" panose="020B0502040204020203" pitchFamily="34" charset="-122"/>
              </a:rPr>
              <a:t>也付不起首付小队</a:t>
            </a:r>
          </a:p>
        </p:txBody>
      </p:sp>
    </p:spTree>
    <p:extLst>
      <p:ext uri="{BB962C8B-B14F-4D97-AF65-F5344CB8AC3E}">
        <p14:creationId xmlns:p14="http://schemas.microsoft.com/office/powerpoint/2010/main" val="3974626303"/>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4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63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社区</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1671548"/>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在社区模块中，当用户进入社区界面，系统将从数据库中读取数据，将获取的帖子信息显示在页面上。</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用户可以通过输入帖子标题和帖子内容进行发帖，系统将帖子内容实时传入数据库，并更新帖子页面。</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功能介绍：</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9CD5EE11-AC85-4418-B72E-BA05001C9090}"/>
              </a:ext>
            </a:extLst>
          </p:cNvPr>
          <p:cNvSpPr/>
          <p:nvPr/>
        </p:nvSpPr>
        <p:spPr>
          <a:xfrm>
            <a:off x="3876097" y="1872037"/>
            <a:ext cx="75533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3</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32468902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2275" y="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登录注册界面</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1348382"/>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用户可以通过注册获取账号，同时将账号和密码信息录入数据库中。</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当用户请求登录时需输入账号和密码，系统将把输入信息和数据库数据进行对比，判断登录是否成功。</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功能介绍：</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9CD5EE11-AC85-4418-B72E-BA05001C9090}"/>
              </a:ext>
            </a:extLst>
          </p:cNvPr>
          <p:cNvSpPr/>
          <p:nvPr/>
        </p:nvSpPr>
        <p:spPr>
          <a:xfrm>
            <a:off x="3876097" y="1872037"/>
            <a:ext cx="772969"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4</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144015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2275" y="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数据库搭建和数据录入</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2641044"/>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通过对页面功能需求的充分分析，设计合适的数据库，并将数据库表格与特定功能做了对应。建立了合适的视图以满足部分功能的跨表格数据提取需求。</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我们已经将每个城市（地级市即以上）的</a:t>
            </a:r>
            <a:r>
              <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rPr>
              <a:t>2016</a:t>
            </a: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年</a:t>
            </a:r>
            <a:r>
              <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rPr>
              <a:t>1</a:t>
            </a: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月以来的房价信息、</a:t>
            </a:r>
            <a:r>
              <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rPr>
              <a:t>2016</a:t>
            </a: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年</a:t>
            </a:r>
            <a:r>
              <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rPr>
              <a:t>1</a:t>
            </a: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月以来的各区县的房价信息，湖北省的一万多条小区房价及其他信息导入数据库中。</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后端：</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9CD5EE11-AC85-4418-B72E-BA05001C9090}"/>
              </a:ext>
            </a:extLst>
          </p:cNvPr>
          <p:cNvSpPr/>
          <p:nvPr/>
        </p:nvSpPr>
        <p:spPr>
          <a:xfrm>
            <a:off x="3876097" y="1872037"/>
            <a:ext cx="75533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5</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832965685"/>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2275" y="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爬虫</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1348382"/>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我们小组利用了爬虫的</a:t>
            </a:r>
            <a:r>
              <a:rPr lang="en-US" altLang="zh-CN" sz="1400" b="1" dirty="0" err="1">
                <a:solidFill>
                  <a:schemeClr val="tx1">
                    <a:lumMod val="95000"/>
                    <a:lumOff val="5000"/>
                  </a:schemeClr>
                </a:solidFill>
                <a:latin typeface="微软雅黑 Light" panose="020B0502040204020203" pitchFamily="34" charset="-122"/>
                <a:ea typeface="微软雅黑 Light" panose="020B0502040204020203" pitchFamily="34" charset="-122"/>
              </a:rPr>
              <a:t>pyspider</a:t>
            </a: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框架，爬取全国各城市（地级市及以上行政区划）自</a:t>
            </a:r>
            <a:r>
              <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rPr>
              <a:t>2016</a:t>
            </a: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年</a:t>
            </a:r>
            <a:r>
              <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rPr>
              <a:t>1</a:t>
            </a: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月以来的每月房价信息、各区县自</a:t>
            </a:r>
            <a:r>
              <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rPr>
              <a:t>2016</a:t>
            </a: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年</a:t>
            </a:r>
            <a:r>
              <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rPr>
              <a:t>1</a:t>
            </a: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月以来的每月房价信息、湖北省各城市小区的价格和其他信息。</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后端：</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9CD5EE11-AC85-4418-B72E-BA05001C9090}"/>
              </a:ext>
            </a:extLst>
          </p:cNvPr>
          <p:cNvSpPr/>
          <p:nvPr/>
        </p:nvSpPr>
        <p:spPr>
          <a:xfrm>
            <a:off x="3876097" y="1872037"/>
            <a:ext cx="75533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6</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8820828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2275" y="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i="0" dirty="0">
                <a:solidFill>
                  <a:srgbClr val="333333"/>
                </a:solidFill>
                <a:effectLst/>
                <a:latin typeface="微软雅黑 Light" panose="020B0502040204020203" pitchFamily="34" charset="-122"/>
                <a:ea typeface="微软雅黑 Light" panose="020B0502040204020203" pitchFamily="34" charset="-122"/>
              </a:rPr>
              <a:t>房价分析</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702052"/>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根据历史房价信息，采用单变量线性回归的方法对城市房价做出初步的预测。</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后端：</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9CD5EE11-AC85-4418-B72E-BA05001C9090}"/>
              </a:ext>
            </a:extLst>
          </p:cNvPr>
          <p:cNvSpPr/>
          <p:nvPr/>
        </p:nvSpPr>
        <p:spPr>
          <a:xfrm>
            <a:off x="3876097" y="1872037"/>
            <a:ext cx="737702"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7</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97762787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398659" y="6656227"/>
            <a:ext cx="45719" cy="45719"/>
          </a:xfrm>
          <a:prstGeom prst="ellipse">
            <a:avLst/>
          </a:prstGeom>
          <a:blipFill>
            <a:blip r:embed="rId3"/>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0"/>
            <a:ext cx="12192000" cy="6908800"/>
            <a:chOff x="0" y="0"/>
            <a:chExt cx="12192000" cy="690880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b="9333"/>
            <a:stretch/>
          </p:blipFill>
          <p:spPr>
            <a:xfrm>
              <a:off x="0" y="0"/>
              <a:ext cx="12192000" cy="6908800"/>
            </a:xfrm>
            <a:prstGeom prst="rect">
              <a:avLst/>
            </a:prstGeom>
          </p:spPr>
        </p:pic>
        <p:sp>
          <p:nvSpPr>
            <p:cNvPr id="7" name="矩形 6"/>
            <p:cNvSpPr/>
            <p:nvPr/>
          </p:nvSpPr>
          <p:spPr>
            <a:xfrm>
              <a:off x="0" y="0"/>
              <a:ext cx="12192000" cy="6908800"/>
            </a:xfrm>
            <a:prstGeom prst="rect">
              <a:avLst/>
            </a:prstGeom>
            <a:solidFill>
              <a:schemeClr val="tx1">
                <a:lumMod val="85000"/>
                <a:lumOff val="15000"/>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2098578" y="4697475"/>
            <a:ext cx="246743" cy="246743"/>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2640052" y="2446051"/>
            <a:ext cx="336734" cy="290286"/>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V="1">
            <a:off x="2207201" y="5056543"/>
            <a:ext cx="123" cy="1907163"/>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057222" y="1342699"/>
            <a:ext cx="3062514" cy="4223402"/>
            <a:chOff x="4564745" y="544647"/>
            <a:chExt cx="3062514" cy="4223402"/>
          </a:xfrm>
        </p:grpSpPr>
        <p:sp>
          <p:nvSpPr>
            <p:cNvPr id="2" name="矩形 1"/>
            <p:cNvSpPr/>
            <p:nvPr/>
          </p:nvSpPr>
          <p:spPr>
            <a:xfrm>
              <a:off x="4564745" y="544647"/>
              <a:ext cx="3062514" cy="422340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351365" y="2856402"/>
              <a:ext cx="1415772" cy="461665"/>
            </a:xfrm>
            <a:prstGeom prst="rect">
              <a:avLst/>
            </a:prstGeom>
          </p:spPr>
          <p:txBody>
            <a:bodyPr wrap="none">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阶段总结</a:t>
              </a:r>
            </a:p>
          </p:txBody>
        </p:sp>
      </p:grpSp>
      <p:cxnSp>
        <p:nvCxnSpPr>
          <p:cNvPr id="22" name="直接连接符 21"/>
          <p:cNvCxnSpPr/>
          <p:nvPr/>
        </p:nvCxnSpPr>
        <p:spPr>
          <a:xfrm flipV="1">
            <a:off x="2808542" y="2901654"/>
            <a:ext cx="0" cy="4477079"/>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108053" y="1342699"/>
            <a:ext cx="772969"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3</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ABA5A10C-2DA6-4E17-BE5C-FDF96046B519}"/>
              </a:ext>
            </a:extLst>
          </p:cNvPr>
          <p:cNvPicPr>
            <a:picLocks noChangeAspect="1"/>
          </p:cNvPicPr>
          <p:nvPr/>
        </p:nvPicPr>
        <p:blipFill>
          <a:blip r:embed="rId5"/>
          <a:stretch>
            <a:fillRect/>
          </a:stretch>
        </p:blipFill>
        <p:spPr>
          <a:xfrm>
            <a:off x="7875013" y="2203533"/>
            <a:ext cx="1353429" cy="1133954"/>
          </a:xfrm>
          <a:prstGeom prst="rect">
            <a:avLst/>
          </a:prstGeom>
        </p:spPr>
      </p:pic>
    </p:spTree>
    <p:extLst>
      <p:ext uri="{BB962C8B-B14F-4D97-AF65-F5344CB8AC3E}">
        <p14:creationId xmlns:p14="http://schemas.microsoft.com/office/powerpoint/2010/main" val="711684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398659" y="6656227"/>
            <a:ext cx="45719" cy="45719"/>
          </a:xfrm>
          <a:prstGeom prst="ellipse">
            <a:avLst/>
          </a:prstGeom>
          <a:blipFill>
            <a:blip r:embed="rId3"/>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0" y="-630"/>
            <a:ext cx="12196453" cy="6858631"/>
            <a:chOff x="0" y="-630"/>
            <a:chExt cx="12196453" cy="6858631"/>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6" name="矩形 5"/>
            <p:cNvSpPr/>
            <p:nvPr/>
          </p:nvSpPr>
          <p:spPr>
            <a:xfrm>
              <a:off x="1" y="-630"/>
              <a:ext cx="12196452" cy="6858630"/>
            </a:xfrm>
            <a:prstGeom prst="rect">
              <a:avLst/>
            </a:prstGeom>
            <a:solidFill>
              <a:schemeClr val="tx1">
                <a:lumMod val="95000"/>
                <a:lumOff val="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折角形 1"/>
          <p:cNvSpPr/>
          <p:nvPr/>
        </p:nvSpPr>
        <p:spPr>
          <a:xfrm>
            <a:off x="1209369" y="1511236"/>
            <a:ext cx="3333135" cy="3834896"/>
          </a:xfrm>
          <a:prstGeom prst="foldedCorner">
            <a:avLst>
              <a:gd name="adj" fmla="val 19322"/>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p:cNvSpPr/>
          <p:nvPr/>
        </p:nvSpPr>
        <p:spPr>
          <a:xfrm>
            <a:off x="6032090" y="1511237"/>
            <a:ext cx="309717" cy="309717"/>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p:cNvSpPr/>
          <p:nvPr/>
        </p:nvSpPr>
        <p:spPr>
          <a:xfrm>
            <a:off x="6032090" y="3255368"/>
            <a:ext cx="309717" cy="309717"/>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p:cNvSpPr/>
          <p:nvPr/>
        </p:nvSpPr>
        <p:spPr>
          <a:xfrm>
            <a:off x="6032090" y="5036415"/>
            <a:ext cx="309717" cy="309717"/>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p:cNvSpPr/>
          <p:nvPr/>
        </p:nvSpPr>
        <p:spPr>
          <a:xfrm>
            <a:off x="1275736" y="2112050"/>
            <a:ext cx="3200400" cy="45719"/>
          </a:xfrm>
          <a:prstGeom prst="rect">
            <a:avLst/>
          </a:prstGeom>
          <a:solidFill>
            <a:schemeClr val="bg1"/>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1" name="直接连接符 10"/>
          <p:cNvCxnSpPr/>
          <p:nvPr/>
        </p:nvCxnSpPr>
        <p:spPr>
          <a:xfrm flipV="1">
            <a:off x="-283908" y="5482536"/>
            <a:ext cx="1484883" cy="14848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846916" y="5728552"/>
            <a:ext cx="1946788" cy="19467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839823" y="-110046"/>
            <a:ext cx="1484883" cy="14848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608870" y="-503751"/>
            <a:ext cx="1946788" cy="19467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58533" y="377067"/>
            <a:ext cx="3149220" cy="400110"/>
          </a:xfrm>
          <a:prstGeom prst="rect">
            <a:avLst/>
          </a:prstGeom>
        </p:spPr>
        <p:txBody>
          <a:bodyPr wrap="squar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PROJECT PLAN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等腰三角形 15"/>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6555658" y="1220139"/>
            <a:ext cx="5181856" cy="614912"/>
          </a:xfrm>
          <a:prstGeom prst="rect">
            <a:avLst/>
          </a:prstGeom>
        </p:spPr>
        <p:txBody>
          <a:bodyPr wrap="square">
            <a:spAutoFit/>
          </a:bodyPr>
          <a:lstStyle/>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实现前端</a:t>
            </a:r>
            <a:r>
              <a:rPr lang="en-US" altLang="zh-CN" sz="1200" dirty="0">
                <a:solidFill>
                  <a:schemeClr val="bg1"/>
                </a:solidFill>
                <a:latin typeface="微软雅黑 Light" panose="020B0502040204020203" pitchFamily="34" charset="-122"/>
                <a:ea typeface="微软雅黑 Light" panose="020B0502040204020203" pitchFamily="34" charset="-122"/>
              </a:rPr>
              <a:t>Django</a:t>
            </a:r>
            <a:r>
              <a:rPr lang="zh-CN" altLang="en-US" sz="1200" dirty="0">
                <a:solidFill>
                  <a:schemeClr val="bg1"/>
                </a:solidFill>
                <a:latin typeface="微软雅黑 Light" panose="020B0502040204020203" pitchFamily="34" charset="-122"/>
                <a:ea typeface="微软雅黑 Light" panose="020B0502040204020203" pitchFamily="34" charset="-122"/>
              </a:rPr>
              <a:t>框架的搭建，前端能够从后端数据库获得信息显示在页面之中。但是从前端向后端的数据传输还未能顺利实现。</a:t>
            </a:r>
            <a:endParaRPr lang="en-US" altLang="zh-CN" sz="1200" dirty="0">
              <a:solidFill>
                <a:schemeClr val="bg1"/>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6555658" y="2982728"/>
            <a:ext cx="5181856" cy="1168910"/>
          </a:xfrm>
          <a:prstGeom prst="rect">
            <a:avLst/>
          </a:prstGeom>
        </p:spPr>
        <p:txBody>
          <a:bodyPr wrap="square">
            <a:spAutoFit/>
          </a:bodyPr>
          <a:lstStyle/>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由于运用了后台管理模板，故存在大量冗余的文件，网页的加载也比较慢，故后期需要优化。</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服务器的搭建工作也正在进行，虽然还未完全成功，但工作已经完成</a:t>
            </a:r>
            <a:r>
              <a:rPr lang="en-US" altLang="zh-CN" sz="1200" dirty="0">
                <a:solidFill>
                  <a:schemeClr val="bg1"/>
                </a:solidFill>
                <a:latin typeface="微软雅黑 Light" panose="020B0502040204020203" pitchFamily="34" charset="-122"/>
                <a:ea typeface="微软雅黑 Light" panose="020B0502040204020203" pitchFamily="34" charset="-122"/>
              </a:rPr>
              <a:t>80%</a:t>
            </a:r>
            <a:r>
              <a:rPr lang="zh-CN" altLang="en-US" sz="1200" dirty="0">
                <a:solidFill>
                  <a:schemeClr val="bg1"/>
                </a:solidFill>
                <a:latin typeface="微软雅黑 Light" panose="020B0502040204020203" pitchFamily="34" charset="-122"/>
                <a:ea typeface="微软雅黑 Light" panose="020B0502040204020203" pitchFamily="34" charset="-122"/>
              </a:rPr>
              <a:t>以上。</a:t>
            </a:r>
            <a:endParaRPr lang="en-US" altLang="zh-CN" sz="1200" dirty="0">
              <a:solidFill>
                <a:schemeClr val="bg1"/>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6555658" y="4745317"/>
            <a:ext cx="5181856" cy="614912"/>
          </a:xfrm>
          <a:prstGeom prst="rect">
            <a:avLst/>
          </a:prstGeom>
        </p:spPr>
        <p:txBody>
          <a:bodyPr wrap="square">
            <a:spAutoFit/>
          </a:bodyPr>
          <a:lstStyle/>
          <a:p>
            <a:pPr>
              <a:lnSpc>
                <a:spcPct val="150000"/>
              </a:lnSpc>
            </a:pPr>
            <a:r>
              <a:rPr lang="zh-CN" altLang="en-US" sz="1200" dirty="0">
                <a:solidFill>
                  <a:schemeClr val="bg1"/>
                </a:solidFill>
                <a:latin typeface="微软雅黑 Light" panose="020B0502040204020203" pitchFamily="34" charset="-122"/>
                <a:ea typeface="微软雅黑 Light" panose="020B0502040204020203" pitchFamily="34" charset="-122"/>
              </a:rPr>
              <a:t>数据库搭建完成，通过爬虫获得了城市、区县、小区的房价信息并录入了数据库中。但是我们还未建立适当的视图实现网页中的部分功能需求。</a:t>
            </a:r>
            <a:endParaRPr lang="en-US" altLang="zh-CN" sz="1200" dirty="0">
              <a:solidFill>
                <a:schemeClr val="bg1"/>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1275736" y="2191413"/>
            <a:ext cx="2917979" cy="2553904"/>
          </a:xfrm>
          <a:prstGeom prst="rect">
            <a:avLst/>
          </a:prstGeom>
        </p:spPr>
        <p:txBody>
          <a:bodyPr wrap="square">
            <a:spAutoFit/>
          </a:bodyPr>
          <a:lstStyle/>
          <a:p>
            <a:pPr>
              <a:lnSpc>
                <a:spcPct val="150000"/>
              </a:lnSpc>
            </a:pPr>
            <a:r>
              <a:rPr lang="zh-CN" altLang="en-US" sz="1200" b="1" dirty="0">
                <a:solidFill>
                  <a:schemeClr val="bg1"/>
                </a:solidFill>
                <a:latin typeface="微软雅黑 Light" panose="020B0502040204020203" pitchFamily="34" charset="-122"/>
                <a:ea typeface="微软雅黑 Light" panose="020B0502040204020203" pitchFamily="34" charset="-122"/>
              </a:rPr>
              <a:t>在上周的工作中，我们小组在爬虫、</a:t>
            </a:r>
            <a:r>
              <a:rPr lang="en-US" altLang="zh-CN" sz="1200" b="1" dirty="0">
                <a:solidFill>
                  <a:schemeClr val="bg1"/>
                </a:solidFill>
                <a:latin typeface="微软雅黑 Light" panose="020B0502040204020203" pitchFamily="34" charset="-122"/>
                <a:ea typeface="微软雅黑 Light" panose="020B0502040204020203" pitchFamily="34" charset="-122"/>
              </a:rPr>
              <a:t>Django</a:t>
            </a:r>
            <a:r>
              <a:rPr lang="zh-CN" altLang="en-US" sz="1200" b="1" dirty="0">
                <a:solidFill>
                  <a:schemeClr val="bg1"/>
                </a:solidFill>
                <a:latin typeface="微软雅黑 Light" panose="020B0502040204020203" pitchFamily="34" charset="-122"/>
                <a:ea typeface="微软雅黑 Light" panose="020B0502040204020203" pitchFamily="34" charset="-122"/>
              </a:rPr>
              <a:t>等方面的前后端基础知识的学习上花费了大量的精力。</a:t>
            </a:r>
            <a:endParaRPr lang="en-US" altLang="zh-CN" sz="1200" b="1"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b="1" dirty="0">
                <a:solidFill>
                  <a:schemeClr val="bg1"/>
                </a:solidFill>
                <a:latin typeface="微软雅黑 Light" panose="020B0502040204020203" pitchFamily="34" charset="-122"/>
                <a:ea typeface="微软雅黑 Light" panose="020B0502040204020203" pitchFamily="34" charset="-122"/>
              </a:rPr>
              <a:t>负责前端的组员在前后端的通信（</a:t>
            </a:r>
            <a:r>
              <a:rPr lang="en-US" altLang="zh-CN" sz="1200" b="1" dirty="0">
                <a:solidFill>
                  <a:schemeClr val="bg1"/>
                </a:solidFill>
                <a:latin typeface="微软雅黑 Light" panose="020B0502040204020203" pitchFamily="34" charset="-122"/>
                <a:ea typeface="微软雅黑 Light" panose="020B0502040204020203" pitchFamily="34" charset="-122"/>
              </a:rPr>
              <a:t>Django</a:t>
            </a:r>
            <a:r>
              <a:rPr lang="zh-CN" altLang="en-US" sz="1200" b="1" dirty="0">
                <a:solidFill>
                  <a:schemeClr val="bg1"/>
                </a:solidFill>
                <a:latin typeface="微软雅黑 Light" panose="020B0502040204020203" pitchFamily="34" charset="-122"/>
                <a:ea typeface="微软雅黑 Light" panose="020B0502040204020203" pitchFamily="34" charset="-122"/>
              </a:rPr>
              <a:t>框架、</a:t>
            </a:r>
            <a:r>
              <a:rPr lang="en-US" altLang="zh-CN" sz="1200" b="1" dirty="0">
                <a:solidFill>
                  <a:schemeClr val="bg1"/>
                </a:solidFill>
                <a:latin typeface="微软雅黑 Light" panose="020B0502040204020203" pitchFamily="34" charset="-122"/>
                <a:ea typeface="微软雅黑 Light" panose="020B0502040204020203" pitchFamily="34" charset="-122"/>
              </a:rPr>
              <a:t>Ajax</a:t>
            </a:r>
            <a:r>
              <a:rPr lang="zh-CN" altLang="en-US" sz="1200" b="1" dirty="0">
                <a:solidFill>
                  <a:schemeClr val="bg1"/>
                </a:solidFill>
                <a:latin typeface="微软雅黑 Light" panose="020B0502040204020203" pitchFamily="34" charset="-122"/>
                <a:ea typeface="微软雅黑 Light" panose="020B0502040204020203" pitchFamily="34" charset="-122"/>
              </a:rPr>
              <a:t>）中实现了前端从后端数据库中读取数据、并搭建好</a:t>
            </a:r>
            <a:r>
              <a:rPr lang="en-US" altLang="zh-CN" sz="1200" b="1" dirty="0">
                <a:solidFill>
                  <a:schemeClr val="bg1"/>
                </a:solidFill>
                <a:latin typeface="微软雅黑 Light" panose="020B0502040204020203" pitchFamily="34" charset="-122"/>
                <a:ea typeface="微软雅黑 Light" panose="020B0502040204020203" pitchFamily="34" charset="-122"/>
              </a:rPr>
              <a:t>Django</a:t>
            </a:r>
            <a:r>
              <a:rPr lang="zh-CN" altLang="en-US" sz="1200" b="1" dirty="0">
                <a:solidFill>
                  <a:schemeClr val="bg1"/>
                </a:solidFill>
                <a:latin typeface="微软雅黑 Light" panose="020B0502040204020203" pitchFamily="34" charset="-122"/>
                <a:ea typeface="微软雅黑 Light" panose="020B0502040204020203" pitchFamily="34" charset="-122"/>
              </a:rPr>
              <a:t>框架。</a:t>
            </a:r>
            <a:endParaRPr lang="en-US" altLang="zh-CN" sz="1200" b="1"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zh-CN" altLang="en-US" sz="1200" b="1" dirty="0">
                <a:solidFill>
                  <a:schemeClr val="bg1"/>
                </a:solidFill>
                <a:latin typeface="微软雅黑 Light" panose="020B0502040204020203" pitchFamily="34" charset="-122"/>
                <a:ea typeface="微软雅黑 Light" panose="020B0502040204020203" pitchFamily="34" charset="-122"/>
              </a:rPr>
              <a:t>负责后端的组员通过</a:t>
            </a:r>
            <a:r>
              <a:rPr lang="en-US" altLang="zh-CN" sz="1200" b="1" dirty="0" err="1">
                <a:solidFill>
                  <a:schemeClr val="bg1"/>
                </a:solidFill>
                <a:latin typeface="微软雅黑 Light" panose="020B0502040204020203" pitchFamily="34" charset="-122"/>
                <a:ea typeface="微软雅黑 Light" panose="020B0502040204020203" pitchFamily="34" charset="-122"/>
              </a:rPr>
              <a:t>pyspider</a:t>
            </a:r>
            <a:r>
              <a:rPr lang="zh-CN" altLang="en-US" sz="1200" b="1" dirty="0">
                <a:solidFill>
                  <a:schemeClr val="bg1"/>
                </a:solidFill>
                <a:latin typeface="微软雅黑 Light" panose="020B0502040204020203" pitchFamily="34" charset="-122"/>
                <a:ea typeface="微软雅黑 Light" panose="020B0502040204020203" pitchFamily="34" charset="-122"/>
              </a:rPr>
              <a:t>框架获得了大量的需要的信息。</a:t>
            </a:r>
            <a:endParaRPr lang="en-US" altLang="zh-CN" sz="1200" b="1" dirty="0">
              <a:solidFill>
                <a:schemeClr val="bg1"/>
              </a:solidFill>
              <a:latin typeface="微软雅黑 Light" panose="020B0502040204020203" pitchFamily="34" charset="-122"/>
              <a:ea typeface="微软雅黑 Light" panose="020B0502040204020203" pitchFamily="34" charset="-122"/>
            </a:endParaRPr>
          </a:p>
        </p:txBody>
      </p:sp>
      <p:cxnSp>
        <p:nvCxnSpPr>
          <p:cNvPr id="24" name="直接连接符 23"/>
          <p:cNvCxnSpPr/>
          <p:nvPr/>
        </p:nvCxnSpPr>
        <p:spPr>
          <a:xfrm>
            <a:off x="6194733" y="1511236"/>
            <a:ext cx="0" cy="1830790"/>
          </a:xfrm>
          <a:prstGeom prst="line">
            <a:avLst/>
          </a:prstGeom>
          <a:ln>
            <a:gradFill flip="none" rotWithShape="1">
              <a:gsLst>
                <a:gs pos="14000">
                  <a:srgbClr val="353638">
                    <a:alpha val="0"/>
                  </a:srgbClr>
                </a:gs>
                <a:gs pos="54000">
                  <a:schemeClr val="accent2"/>
                </a:gs>
                <a:gs pos="90000">
                  <a:srgbClr val="191D24">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180395" y="3273826"/>
            <a:ext cx="0" cy="1830790"/>
          </a:xfrm>
          <a:prstGeom prst="line">
            <a:avLst/>
          </a:prstGeom>
          <a:ln>
            <a:gradFill flip="none" rotWithShape="1">
              <a:gsLst>
                <a:gs pos="14000">
                  <a:srgbClr val="353638">
                    <a:alpha val="0"/>
                  </a:srgbClr>
                </a:gs>
                <a:gs pos="54000">
                  <a:schemeClr val="accent2"/>
                </a:gs>
                <a:gs pos="90000">
                  <a:srgbClr val="191D24">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58413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398659" y="6656227"/>
            <a:ext cx="45719" cy="45719"/>
          </a:xfrm>
          <a:prstGeom prst="ellipse">
            <a:avLst/>
          </a:prstGeom>
          <a:blipFill>
            <a:blip r:embed="rId3"/>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0" y="-630"/>
            <a:ext cx="12196453" cy="6858631"/>
            <a:chOff x="0" y="-630"/>
            <a:chExt cx="12196453" cy="6858631"/>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6" name="矩形 5"/>
            <p:cNvSpPr/>
            <p:nvPr/>
          </p:nvSpPr>
          <p:spPr>
            <a:xfrm>
              <a:off x="1" y="-630"/>
              <a:ext cx="12196452" cy="685863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5432625" y="764100"/>
            <a:ext cx="1210588" cy="400110"/>
          </a:xfrm>
          <a:prstGeom prst="rect">
            <a:avLst/>
          </a:prstGeom>
        </p:spPr>
        <p:txBody>
          <a:bodyPr wrap="none">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现存问题</a:t>
            </a:r>
          </a:p>
        </p:txBody>
      </p:sp>
      <p:sp>
        <p:nvSpPr>
          <p:cNvPr id="13" name="矩形 12"/>
          <p:cNvSpPr/>
          <p:nvPr/>
        </p:nvSpPr>
        <p:spPr>
          <a:xfrm>
            <a:off x="3062054" y="1356237"/>
            <a:ext cx="6091084" cy="317459"/>
          </a:xfrm>
          <a:prstGeom prst="rect">
            <a:avLst/>
          </a:prstGeom>
        </p:spPr>
        <p:txBody>
          <a:bodyPr wrap="square">
            <a:spAutoFit/>
          </a:bodyPr>
          <a:lstStyle/>
          <a:p>
            <a:pPr>
              <a:lnSpc>
                <a:spcPct val="150000"/>
              </a:lnSpc>
            </a:pPr>
            <a:r>
              <a:rPr lang="zh-CN" altLang="en-US" sz="1100" dirty="0">
                <a:solidFill>
                  <a:schemeClr val="tx1">
                    <a:lumMod val="95000"/>
                    <a:lumOff val="5000"/>
                  </a:schemeClr>
                </a:solidFill>
                <a:latin typeface="微软雅黑 Light" panose="020B0502040204020203" pitchFamily="34" charset="-122"/>
                <a:ea typeface="微软雅黑 Light" panose="020B0502040204020203" pitchFamily="34" charset="-122"/>
              </a:rPr>
              <a:t>对于第一周中制定的计划，还有部分的功能未实现，并且实现的功能还存在优化的空间。</a:t>
            </a:r>
            <a:endParaRPr lang="en-US" altLang="zh-CN" sz="11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4906410" y="2435525"/>
            <a:ext cx="2379179" cy="3943350"/>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1263616" y="2435525"/>
            <a:ext cx="2379179" cy="3943350"/>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8549204" y="2435525"/>
            <a:ext cx="2379179" cy="3943350"/>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1" name="直接连接符 20"/>
          <p:cNvCxnSpPr/>
          <p:nvPr/>
        </p:nvCxnSpPr>
        <p:spPr>
          <a:xfrm>
            <a:off x="4665174" y="1241937"/>
            <a:ext cx="285873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485900" y="3654852"/>
            <a:ext cx="17907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142570" y="3654852"/>
            <a:ext cx="17907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843443" y="3654852"/>
            <a:ext cx="17907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481680" y="4062834"/>
            <a:ext cx="1945346" cy="1722908"/>
          </a:xfrm>
          <a:prstGeom prst="rect">
            <a:avLst/>
          </a:prstGeom>
        </p:spPr>
        <p:txBody>
          <a:bodyPr wrap="square">
            <a:spAutoFit/>
          </a:bodyPr>
          <a:lstStyle/>
          <a:p>
            <a:pPr algn="ctr">
              <a:lnSpc>
                <a:spcPct val="150000"/>
              </a:lnSpc>
            </a:pPr>
            <a:r>
              <a:rPr lang="zh-CN" altLang="en-US" sz="1200" b="1" dirty="0">
                <a:solidFill>
                  <a:schemeClr val="tx1">
                    <a:lumMod val="95000"/>
                    <a:lumOff val="5000"/>
                  </a:schemeClr>
                </a:solidFill>
                <a:latin typeface="微软雅黑 Light" panose="020B0502040204020203" pitchFamily="34" charset="-122"/>
                <a:ea typeface="微软雅黑 Light" panose="020B0502040204020203" pitchFamily="34" charset="-122"/>
              </a:rPr>
              <a:t>服务器的搭建还未完成，我们需要在下周的工作中加重服务器的搭建的精力。</a:t>
            </a:r>
            <a:endParaRPr lang="en-US" altLang="zh-CN" sz="12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200" b="1" dirty="0">
                <a:solidFill>
                  <a:schemeClr val="tx1">
                    <a:lumMod val="95000"/>
                    <a:lumOff val="5000"/>
                  </a:schemeClr>
                </a:solidFill>
                <a:latin typeface="微软雅黑 Light" panose="020B0502040204020203" pitchFamily="34" charset="-122"/>
                <a:ea typeface="微软雅黑 Light" panose="020B0502040204020203" pitchFamily="34" charset="-122"/>
              </a:rPr>
              <a:t>目前还未实现前端想后端的数据传输，我们还需要将前后端的通信进行优化。</a:t>
            </a:r>
            <a:endParaRPr lang="en-US" altLang="zh-CN" sz="12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5142570" y="4009054"/>
            <a:ext cx="1945346" cy="2276905"/>
          </a:xfrm>
          <a:prstGeom prst="rect">
            <a:avLst/>
          </a:prstGeom>
        </p:spPr>
        <p:txBody>
          <a:bodyPr wrap="square">
            <a:spAutoFit/>
          </a:bodyPr>
          <a:lstStyle/>
          <a:p>
            <a:pPr algn="ctr">
              <a:lnSpc>
                <a:spcPct val="150000"/>
              </a:lnSpc>
            </a:pPr>
            <a:r>
              <a:rPr lang="zh-CN" altLang="en-US" sz="1200" b="1" dirty="0">
                <a:solidFill>
                  <a:schemeClr val="tx1">
                    <a:lumMod val="95000"/>
                    <a:lumOff val="5000"/>
                  </a:schemeClr>
                </a:solidFill>
                <a:latin typeface="微软雅黑 Light" panose="020B0502040204020203" pitchFamily="34" charset="-122"/>
                <a:ea typeface="微软雅黑 Light" panose="020B0502040204020203" pitchFamily="34" charset="-122"/>
              </a:rPr>
              <a:t>目前数据分析的只是基于单变量的线性回归分析，故在下一周的工作中我们还需要去获取各方面的信息以支持房价的预测。我们还需要采用不同的预测模型对房价进行多方面预测。</a:t>
            </a:r>
            <a:endParaRPr lang="en-US" altLang="zh-CN" sz="12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30" name="矩形 29"/>
          <p:cNvSpPr/>
          <p:nvPr/>
        </p:nvSpPr>
        <p:spPr>
          <a:xfrm>
            <a:off x="8764974" y="4150084"/>
            <a:ext cx="1945346" cy="891911"/>
          </a:xfrm>
          <a:prstGeom prst="rect">
            <a:avLst/>
          </a:prstGeom>
        </p:spPr>
        <p:txBody>
          <a:bodyPr wrap="square">
            <a:spAutoFit/>
          </a:bodyPr>
          <a:lstStyle/>
          <a:p>
            <a:pPr algn="ctr">
              <a:lnSpc>
                <a:spcPct val="150000"/>
              </a:lnSpc>
            </a:pPr>
            <a:r>
              <a:rPr lang="zh-CN" altLang="en-US" sz="1200" b="1" dirty="0">
                <a:solidFill>
                  <a:schemeClr val="tx1">
                    <a:lumMod val="95000"/>
                    <a:lumOff val="5000"/>
                  </a:schemeClr>
                </a:solidFill>
                <a:latin typeface="微软雅黑 Light" panose="020B0502040204020203" pitchFamily="34" charset="-122"/>
                <a:ea typeface="微软雅黑 Light" panose="020B0502040204020203" pitchFamily="34" charset="-122"/>
              </a:rPr>
              <a:t>目前网页的加载速度比较慢，在下一周的工作中我们需要对此进行优化。</a:t>
            </a:r>
            <a:endParaRPr lang="en-US" altLang="zh-CN" sz="12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31" name="Freeform 65"/>
          <p:cNvSpPr>
            <a:spLocks noEditPoints="1"/>
          </p:cNvSpPr>
          <p:nvPr/>
        </p:nvSpPr>
        <p:spPr bwMode="auto">
          <a:xfrm>
            <a:off x="2181989" y="2771537"/>
            <a:ext cx="542432" cy="533120"/>
          </a:xfrm>
          <a:custGeom>
            <a:avLst/>
            <a:gdLst>
              <a:gd name="T0" fmla="*/ 197 w 197"/>
              <a:gd name="T1" fmla="*/ 95 h 194"/>
              <a:gd name="T2" fmla="*/ 138 w 197"/>
              <a:gd name="T3" fmla="*/ 89 h 194"/>
              <a:gd name="T4" fmla="*/ 100 w 197"/>
              <a:gd name="T5" fmla="*/ 76 h 194"/>
              <a:gd name="T6" fmla="*/ 100 w 197"/>
              <a:gd name="T7" fmla="*/ 172 h 194"/>
              <a:gd name="T8" fmla="*/ 84 w 197"/>
              <a:gd name="T9" fmla="*/ 172 h 194"/>
              <a:gd name="T10" fmla="*/ 84 w 197"/>
              <a:gd name="T11" fmla="*/ 0 h 194"/>
              <a:gd name="T12" fmla="*/ 100 w 197"/>
              <a:gd name="T13" fmla="*/ 0 h 194"/>
              <a:gd name="T14" fmla="*/ 100 w 197"/>
              <a:gd name="T15" fmla="*/ 10 h 194"/>
              <a:gd name="T16" fmla="*/ 138 w 197"/>
              <a:gd name="T17" fmla="*/ 23 h 194"/>
              <a:gd name="T18" fmla="*/ 197 w 197"/>
              <a:gd name="T19" fmla="*/ 30 h 194"/>
              <a:gd name="T20" fmla="*/ 178 w 197"/>
              <a:gd name="T21" fmla="*/ 63 h 194"/>
              <a:gd name="T22" fmla="*/ 197 w 197"/>
              <a:gd name="T23" fmla="*/ 95 h 194"/>
              <a:gd name="T24" fmla="*/ 25 w 197"/>
              <a:gd name="T25" fmla="*/ 164 h 194"/>
              <a:gd name="T26" fmla="*/ 92 w 197"/>
              <a:gd name="T27" fmla="*/ 184 h 194"/>
              <a:gd name="T28" fmla="*/ 160 w 197"/>
              <a:gd name="T29" fmla="*/ 164 h 194"/>
              <a:gd name="T30" fmla="*/ 120 w 197"/>
              <a:gd name="T31" fmla="*/ 147 h 194"/>
              <a:gd name="T32" fmla="*/ 121 w 197"/>
              <a:gd name="T33" fmla="*/ 136 h 194"/>
              <a:gd name="T34" fmla="*/ 185 w 197"/>
              <a:gd name="T35" fmla="*/ 164 h 194"/>
              <a:gd name="T36" fmla="*/ 92 w 197"/>
              <a:gd name="T37" fmla="*/ 194 h 194"/>
              <a:gd name="T38" fmla="*/ 0 w 197"/>
              <a:gd name="T39" fmla="*/ 164 h 194"/>
              <a:gd name="T40" fmla="*/ 63 w 197"/>
              <a:gd name="T41" fmla="*/ 136 h 194"/>
              <a:gd name="T42" fmla="*/ 64 w 197"/>
              <a:gd name="T43" fmla="*/ 147 h 194"/>
              <a:gd name="T44" fmla="*/ 25 w 197"/>
              <a:gd name="T45"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94">
                <a:moveTo>
                  <a:pt x="197" y="95"/>
                </a:moveTo>
                <a:cubicBezTo>
                  <a:pt x="197" y="95"/>
                  <a:pt x="164" y="89"/>
                  <a:pt x="138" y="89"/>
                </a:cubicBezTo>
                <a:cubicBezTo>
                  <a:pt x="112" y="89"/>
                  <a:pt x="100" y="76"/>
                  <a:pt x="100" y="76"/>
                </a:cubicBezTo>
                <a:cubicBezTo>
                  <a:pt x="100" y="172"/>
                  <a:pt x="100" y="172"/>
                  <a:pt x="100" y="172"/>
                </a:cubicBezTo>
                <a:cubicBezTo>
                  <a:pt x="84" y="172"/>
                  <a:pt x="84" y="172"/>
                  <a:pt x="84" y="172"/>
                </a:cubicBezTo>
                <a:cubicBezTo>
                  <a:pt x="84" y="0"/>
                  <a:pt x="84" y="0"/>
                  <a:pt x="84" y="0"/>
                </a:cubicBezTo>
                <a:cubicBezTo>
                  <a:pt x="100" y="0"/>
                  <a:pt x="100" y="0"/>
                  <a:pt x="100" y="0"/>
                </a:cubicBezTo>
                <a:cubicBezTo>
                  <a:pt x="100" y="10"/>
                  <a:pt x="100" y="10"/>
                  <a:pt x="100" y="10"/>
                </a:cubicBezTo>
                <a:cubicBezTo>
                  <a:pt x="100" y="10"/>
                  <a:pt x="112" y="23"/>
                  <a:pt x="138" y="23"/>
                </a:cubicBezTo>
                <a:cubicBezTo>
                  <a:pt x="164" y="23"/>
                  <a:pt x="197" y="30"/>
                  <a:pt x="197" y="30"/>
                </a:cubicBezTo>
                <a:cubicBezTo>
                  <a:pt x="178" y="63"/>
                  <a:pt x="178" y="63"/>
                  <a:pt x="178" y="63"/>
                </a:cubicBezTo>
                <a:lnTo>
                  <a:pt x="197" y="95"/>
                </a:lnTo>
                <a:close/>
                <a:moveTo>
                  <a:pt x="25" y="164"/>
                </a:moveTo>
                <a:cubicBezTo>
                  <a:pt x="25" y="175"/>
                  <a:pt x="59" y="184"/>
                  <a:pt x="92" y="184"/>
                </a:cubicBezTo>
                <a:cubicBezTo>
                  <a:pt x="126" y="184"/>
                  <a:pt x="160" y="175"/>
                  <a:pt x="160" y="164"/>
                </a:cubicBezTo>
                <a:cubicBezTo>
                  <a:pt x="160" y="157"/>
                  <a:pt x="142" y="150"/>
                  <a:pt x="120" y="147"/>
                </a:cubicBezTo>
                <a:cubicBezTo>
                  <a:pt x="121" y="136"/>
                  <a:pt x="121" y="136"/>
                  <a:pt x="121" y="136"/>
                </a:cubicBezTo>
                <a:cubicBezTo>
                  <a:pt x="158" y="140"/>
                  <a:pt x="185" y="151"/>
                  <a:pt x="185" y="164"/>
                </a:cubicBezTo>
                <a:cubicBezTo>
                  <a:pt x="185" y="181"/>
                  <a:pt x="144" y="194"/>
                  <a:pt x="92" y="194"/>
                </a:cubicBezTo>
                <a:cubicBezTo>
                  <a:pt x="41" y="194"/>
                  <a:pt x="0" y="181"/>
                  <a:pt x="0" y="164"/>
                </a:cubicBezTo>
                <a:cubicBezTo>
                  <a:pt x="0" y="151"/>
                  <a:pt x="26" y="140"/>
                  <a:pt x="63" y="136"/>
                </a:cubicBezTo>
                <a:cubicBezTo>
                  <a:pt x="64" y="147"/>
                  <a:pt x="64" y="147"/>
                  <a:pt x="64" y="147"/>
                </a:cubicBezTo>
                <a:cubicBezTo>
                  <a:pt x="42" y="150"/>
                  <a:pt x="25" y="157"/>
                  <a:pt x="25" y="1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10"/>
          <p:cNvSpPr>
            <a:spLocks noEditPoints="1"/>
          </p:cNvSpPr>
          <p:nvPr/>
        </p:nvSpPr>
        <p:spPr bwMode="auto">
          <a:xfrm>
            <a:off x="5829932" y="2773153"/>
            <a:ext cx="529219" cy="531504"/>
          </a:xfrm>
          <a:custGeom>
            <a:avLst/>
            <a:gdLst>
              <a:gd name="T0" fmla="*/ 24 w 196"/>
              <a:gd name="T1" fmla="*/ 133 h 197"/>
              <a:gd name="T2" fmla="*/ 24 w 196"/>
              <a:gd name="T3" fmla="*/ 62 h 197"/>
              <a:gd name="T4" fmla="*/ 61 w 196"/>
              <a:gd name="T5" fmla="*/ 24 h 197"/>
              <a:gd name="T6" fmla="*/ 158 w 196"/>
              <a:gd name="T7" fmla="*/ 24 h 197"/>
              <a:gd name="T8" fmla="*/ 123 w 196"/>
              <a:gd name="T9" fmla="*/ 0 h 197"/>
              <a:gd name="T10" fmla="*/ 37 w 196"/>
              <a:gd name="T11" fmla="*/ 0 h 197"/>
              <a:gd name="T12" fmla="*/ 0 w 196"/>
              <a:gd name="T13" fmla="*/ 37 h 197"/>
              <a:gd name="T14" fmla="*/ 0 w 196"/>
              <a:gd name="T15" fmla="*/ 99 h 197"/>
              <a:gd name="T16" fmla="*/ 24 w 196"/>
              <a:gd name="T17" fmla="*/ 133 h 197"/>
              <a:gd name="T18" fmla="*/ 36 w 196"/>
              <a:gd name="T19" fmla="*/ 74 h 197"/>
              <a:gd name="T20" fmla="*/ 36 w 196"/>
              <a:gd name="T21" fmla="*/ 123 h 197"/>
              <a:gd name="T22" fmla="*/ 74 w 196"/>
              <a:gd name="T23" fmla="*/ 160 h 197"/>
              <a:gd name="T24" fmla="*/ 111 w 196"/>
              <a:gd name="T25" fmla="*/ 160 h 197"/>
              <a:gd name="T26" fmla="*/ 135 w 196"/>
              <a:gd name="T27" fmla="*/ 197 h 197"/>
              <a:gd name="T28" fmla="*/ 160 w 196"/>
              <a:gd name="T29" fmla="*/ 160 h 197"/>
              <a:gd name="T30" fmla="*/ 196 w 196"/>
              <a:gd name="T31" fmla="*/ 123 h 197"/>
              <a:gd name="T32" fmla="*/ 196 w 196"/>
              <a:gd name="T33" fmla="*/ 74 h 197"/>
              <a:gd name="T34" fmla="*/ 160 w 196"/>
              <a:gd name="T35" fmla="*/ 37 h 197"/>
              <a:gd name="T36" fmla="*/ 74 w 196"/>
              <a:gd name="T37" fmla="*/ 37 h 197"/>
              <a:gd name="T38" fmla="*/ 36 w 196"/>
              <a:gd name="T39" fmla="*/ 74 h 197"/>
              <a:gd name="T40" fmla="*/ 172 w 196"/>
              <a:gd name="T41" fmla="*/ 72 h 197"/>
              <a:gd name="T42" fmla="*/ 172 w 196"/>
              <a:gd name="T43" fmla="*/ 123 h 197"/>
              <a:gd name="T44" fmla="*/ 159 w 196"/>
              <a:gd name="T45" fmla="*/ 136 h 197"/>
              <a:gd name="T46" fmla="*/ 152 w 196"/>
              <a:gd name="T47" fmla="*/ 136 h 197"/>
              <a:gd name="T48" fmla="*/ 135 w 196"/>
              <a:gd name="T49" fmla="*/ 160 h 197"/>
              <a:gd name="T50" fmla="*/ 119 w 196"/>
              <a:gd name="T51" fmla="*/ 136 h 197"/>
              <a:gd name="T52" fmla="*/ 74 w 196"/>
              <a:gd name="T53" fmla="*/ 136 h 197"/>
              <a:gd name="T54" fmla="*/ 60 w 196"/>
              <a:gd name="T55" fmla="*/ 123 h 197"/>
              <a:gd name="T56" fmla="*/ 60 w 196"/>
              <a:gd name="T57" fmla="*/ 72 h 197"/>
              <a:gd name="T58" fmla="*/ 74 w 196"/>
              <a:gd name="T59" fmla="*/ 60 h 197"/>
              <a:gd name="T60" fmla="*/ 159 w 196"/>
              <a:gd name="T61" fmla="*/ 60 h 197"/>
              <a:gd name="T62" fmla="*/ 172 w 196"/>
              <a:gd name="T63" fmla="*/ 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7">
                <a:moveTo>
                  <a:pt x="24" y="133"/>
                </a:moveTo>
                <a:cubicBezTo>
                  <a:pt x="24" y="62"/>
                  <a:pt x="24" y="62"/>
                  <a:pt x="24" y="62"/>
                </a:cubicBezTo>
                <a:cubicBezTo>
                  <a:pt x="24" y="41"/>
                  <a:pt x="41" y="24"/>
                  <a:pt x="61" y="24"/>
                </a:cubicBezTo>
                <a:cubicBezTo>
                  <a:pt x="158" y="24"/>
                  <a:pt x="158" y="24"/>
                  <a:pt x="158" y="24"/>
                </a:cubicBezTo>
                <a:cubicBezTo>
                  <a:pt x="153" y="10"/>
                  <a:pt x="139" y="0"/>
                  <a:pt x="123" y="0"/>
                </a:cubicBezTo>
                <a:cubicBezTo>
                  <a:pt x="37" y="0"/>
                  <a:pt x="37" y="0"/>
                  <a:pt x="37" y="0"/>
                </a:cubicBezTo>
                <a:cubicBezTo>
                  <a:pt x="16" y="0"/>
                  <a:pt x="0" y="17"/>
                  <a:pt x="0" y="37"/>
                </a:cubicBezTo>
                <a:cubicBezTo>
                  <a:pt x="0" y="99"/>
                  <a:pt x="0" y="99"/>
                  <a:pt x="0" y="99"/>
                </a:cubicBezTo>
                <a:cubicBezTo>
                  <a:pt x="0" y="115"/>
                  <a:pt x="9" y="128"/>
                  <a:pt x="24" y="133"/>
                </a:cubicBezTo>
                <a:close/>
                <a:moveTo>
                  <a:pt x="36" y="74"/>
                </a:moveTo>
                <a:cubicBezTo>
                  <a:pt x="36" y="123"/>
                  <a:pt x="36" y="123"/>
                  <a:pt x="36" y="123"/>
                </a:cubicBezTo>
                <a:cubicBezTo>
                  <a:pt x="36" y="144"/>
                  <a:pt x="53" y="160"/>
                  <a:pt x="74" y="160"/>
                </a:cubicBezTo>
                <a:cubicBezTo>
                  <a:pt x="111" y="160"/>
                  <a:pt x="111" y="160"/>
                  <a:pt x="111" y="160"/>
                </a:cubicBezTo>
                <a:cubicBezTo>
                  <a:pt x="135" y="197"/>
                  <a:pt x="135" y="197"/>
                  <a:pt x="135" y="197"/>
                </a:cubicBezTo>
                <a:cubicBezTo>
                  <a:pt x="160" y="160"/>
                  <a:pt x="160" y="160"/>
                  <a:pt x="160" y="160"/>
                </a:cubicBezTo>
                <a:cubicBezTo>
                  <a:pt x="180" y="160"/>
                  <a:pt x="196" y="144"/>
                  <a:pt x="196" y="123"/>
                </a:cubicBezTo>
                <a:cubicBezTo>
                  <a:pt x="196" y="74"/>
                  <a:pt x="196" y="74"/>
                  <a:pt x="196" y="74"/>
                </a:cubicBezTo>
                <a:cubicBezTo>
                  <a:pt x="196" y="54"/>
                  <a:pt x="180" y="37"/>
                  <a:pt x="160" y="37"/>
                </a:cubicBezTo>
                <a:cubicBezTo>
                  <a:pt x="74" y="37"/>
                  <a:pt x="74" y="37"/>
                  <a:pt x="74" y="37"/>
                </a:cubicBezTo>
                <a:cubicBezTo>
                  <a:pt x="53" y="37"/>
                  <a:pt x="36" y="54"/>
                  <a:pt x="36" y="74"/>
                </a:cubicBezTo>
                <a:close/>
                <a:moveTo>
                  <a:pt x="172" y="72"/>
                </a:moveTo>
                <a:cubicBezTo>
                  <a:pt x="172" y="123"/>
                  <a:pt x="172" y="123"/>
                  <a:pt x="172" y="123"/>
                </a:cubicBezTo>
                <a:cubicBezTo>
                  <a:pt x="172" y="130"/>
                  <a:pt x="166" y="136"/>
                  <a:pt x="159" y="136"/>
                </a:cubicBezTo>
                <a:cubicBezTo>
                  <a:pt x="152" y="136"/>
                  <a:pt x="152" y="136"/>
                  <a:pt x="152" y="136"/>
                </a:cubicBezTo>
                <a:cubicBezTo>
                  <a:pt x="135" y="160"/>
                  <a:pt x="135" y="160"/>
                  <a:pt x="135" y="160"/>
                </a:cubicBezTo>
                <a:cubicBezTo>
                  <a:pt x="119" y="136"/>
                  <a:pt x="119" y="136"/>
                  <a:pt x="119" y="136"/>
                </a:cubicBezTo>
                <a:cubicBezTo>
                  <a:pt x="74" y="136"/>
                  <a:pt x="74" y="136"/>
                  <a:pt x="74" y="136"/>
                </a:cubicBezTo>
                <a:cubicBezTo>
                  <a:pt x="67" y="136"/>
                  <a:pt x="60" y="130"/>
                  <a:pt x="60" y="123"/>
                </a:cubicBezTo>
                <a:cubicBezTo>
                  <a:pt x="60" y="72"/>
                  <a:pt x="60" y="72"/>
                  <a:pt x="60" y="72"/>
                </a:cubicBezTo>
                <a:cubicBezTo>
                  <a:pt x="60" y="66"/>
                  <a:pt x="67" y="60"/>
                  <a:pt x="74" y="60"/>
                </a:cubicBezTo>
                <a:cubicBezTo>
                  <a:pt x="159" y="60"/>
                  <a:pt x="159" y="60"/>
                  <a:pt x="159" y="60"/>
                </a:cubicBezTo>
                <a:cubicBezTo>
                  <a:pt x="166" y="60"/>
                  <a:pt x="172" y="66"/>
                  <a:pt x="172" y="7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17"/>
          <p:cNvSpPr>
            <a:spLocks noEditPoints="1"/>
          </p:cNvSpPr>
          <p:nvPr/>
        </p:nvSpPr>
        <p:spPr bwMode="auto">
          <a:xfrm>
            <a:off x="9548807" y="2856349"/>
            <a:ext cx="377680" cy="377680"/>
          </a:xfrm>
          <a:custGeom>
            <a:avLst/>
            <a:gdLst>
              <a:gd name="T0" fmla="*/ 195 w 201"/>
              <a:gd name="T1" fmla="*/ 53 h 201"/>
              <a:gd name="T2" fmla="*/ 181 w 201"/>
              <a:gd name="T3" fmla="*/ 67 h 201"/>
              <a:gd name="T4" fmla="*/ 133 w 201"/>
              <a:gd name="T5" fmla="*/ 20 h 201"/>
              <a:gd name="T6" fmla="*/ 148 w 201"/>
              <a:gd name="T7" fmla="*/ 5 h 201"/>
              <a:gd name="T8" fmla="*/ 166 w 201"/>
              <a:gd name="T9" fmla="*/ 5 h 201"/>
              <a:gd name="T10" fmla="*/ 196 w 201"/>
              <a:gd name="T11" fmla="*/ 35 h 201"/>
              <a:gd name="T12" fmla="*/ 195 w 201"/>
              <a:gd name="T13" fmla="*/ 53 h 201"/>
              <a:gd name="T14" fmla="*/ 71 w 201"/>
              <a:gd name="T15" fmla="*/ 177 h 201"/>
              <a:gd name="T16" fmla="*/ 24 w 201"/>
              <a:gd name="T17" fmla="*/ 129 h 201"/>
              <a:gd name="T18" fmla="*/ 129 w 201"/>
              <a:gd name="T19" fmla="*/ 24 h 201"/>
              <a:gd name="T20" fmla="*/ 176 w 201"/>
              <a:gd name="T21" fmla="*/ 72 h 201"/>
              <a:gd name="T22" fmla="*/ 71 w 201"/>
              <a:gd name="T23" fmla="*/ 177 h 201"/>
              <a:gd name="T24" fmla="*/ 0 w 201"/>
              <a:gd name="T25" fmla="*/ 201 h 201"/>
              <a:gd name="T26" fmla="*/ 19 w 201"/>
              <a:gd name="T27" fmla="*/ 134 h 201"/>
              <a:gd name="T28" fmla="*/ 66 w 201"/>
              <a:gd name="T29" fmla="*/ 182 h 201"/>
              <a:gd name="T30" fmla="*/ 0 w 201"/>
              <a:gd name="T31"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1">
                <a:moveTo>
                  <a:pt x="195" y="53"/>
                </a:moveTo>
                <a:cubicBezTo>
                  <a:pt x="181" y="67"/>
                  <a:pt x="181" y="67"/>
                  <a:pt x="181" y="67"/>
                </a:cubicBezTo>
                <a:cubicBezTo>
                  <a:pt x="133" y="20"/>
                  <a:pt x="133" y="20"/>
                  <a:pt x="133" y="20"/>
                </a:cubicBezTo>
                <a:cubicBezTo>
                  <a:pt x="148" y="5"/>
                  <a:pt x="148" y="5"/>
                  <a:pt x="148" y="5"/>
                </a:cubicBezTo>
                <a:cubicBezTo>
                  <a:pt x="153" y="0"/>
                  <a:pt x="161" y="0"/>
                  <a:pt x="166" y="5"/>
                </a:cubicBezTo>
                <a:cubicBezTo>
                  <a:pt x="196" y="35"/>
                  <a:pt x="196" y="35"/>
                  <a:pt x="196" y="35"/>
                </a:cubicBezTo>
                <a:cubicBezTo>
                  <a:pt x="201" y="39"/>
                  <a:pt x="201" y="48"/>
                  <a:pt x="195" y="53"/>
                </a:cubicBezTo>
                <a:close/>
                <a:moveTo>
                  <a:pt x="71" y="177"/>
                </a:moveTo>
                <a:cubicBezTo>
                  <a:pt x="24" y="129"/>
                  <a:pt x="24" y="129"/>
                  <a:pt x="24" y="129"/>
                </a:cubicBezTo>
                <a:cubicBezTo>
                  <a:pt x="129" y="24"/>
                  <a:pt x="129" y="24"/>
                  <a:pt x="129" y="24"/>
                </a:cubicBezTo>
                <a:cubicBezTo>
                  <a:pt x="176" y="72"/>
                  <a:pt x="176" y="72"/>
                  <a:pt x="176" y="72"/>
                </a:cubicBezTo>
                <a:lnTo>
                  <a:pt x="71" y="177"/>
                </a:lnTo>
                <a:close/>
                <a:moveTo>
                  <a:pt x="0" y="201"/>
                </a:moveTo>
                <a:cubicBezTo>
                  <a:pt x="19" y="134"/>
                  <a:pt x="19" y="134"/>
                  <a:pt x="19" y="134"/>
                </a:cubicBezTo>
                <a:cubicBezTo>
                  <a:pt x="66" y="182"/>
                  <a:pt x="66" y="182"/>
                  <a:pt x="66" y="182"/>
                </a:cubicBezTo>
                <a:lnTo>
                  <a:pt x="0" y="2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等腰三角形 33"/>
          <p:cNvSpPr/>
          <p:nvPr/>
        </p:nvSpPr>
        <p:spPr>
          <a:xfrm rot="10800000">
            <a:off x="5507592" y="22610"/>
            <a:ext cx="1060655" cy="442452"/>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4611787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400" fill="hold"/>
                                        <p:tgtEl>
                                          <p:spTgt spid="15"/>
                                        </p:tgtEl>
                                        <p:attrNameLst>
                                          <p:attrName>ppt_x</p:attrName>
                                        </p:attrNameLst>
                                      </p:cBhvr>
                                      <p:tavLst>
                                        <p:tav tm="0">
                                          <p:val>
                                            <p:strVal val="#ppt_x"/>
                                          </p:val>
                                        </p:tav>
                                        <p:tav tm="100000">
                                          <p:val>
                                            <p:strVal val="#ppt_x"/>
                                          </p:val>
                                        </p:tav>
                                      </p:tavLst>
                                    </p:anim>
                                    <p:anim calcmode="lin" valueType="num">
                                      <p:cBhvr additive="base">
                                        <p:cTn id="8" dur="4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400" fill="hold"/>
                                        <p:tgtEl>
                                          <p:spTgt spid="23"/>
                                        </p:tgtEl>
                                        <p:attrNameLst>
                                          <p:attrName>ppt_x</p:attrName>
                                        </p:attrNameLst>
                                      </p:cBhvr>
                                      <p:tavLst>
                                        <p:tav tm="0">
                                          <p:val>
                                            <p:strVal val="#ppt_x"/>
                                          </p:val>
                                        </p:tav>
                                        <p:tav tm="100000">
                                          <p:val>
                                            <p:strVal val="#ppt_x"/>
                                          </p:val>
                                        </p:tav>
                                      </p:tavLst>
                                    </p:anim>
                                    <p:anim calcmode="lin" valueType="num">
                                      <p:cBhvr additive="base">
                                        <p:cTn id="12" dur="4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400" fill="hold"/>
                                        <p:tgtEl>
                                          <p:spTgt spid="28"/>
                                        </p:tgtEl>
                                        <p:attrNameLst>
                                          <p:attrName>ppt_x</p:attrName>
                                        </p:attrNameLst>
                                      </p:cBhvr>
                                      <p:tavLst>
                                        <p:tav tm="0">
                                          <p:val>
                                            <p:strVal val="#ppt_x"/>
                                          </p:val>
                                        </p:tav>
                                        <p:tav tm="100000">
                                          <p:val>
                                            <p:strVal val="#ppt_x"/>
                                          </p:val>
                                        </p:tav>
                                      </p:tavLst>
                                    </p:anim>
                                    <p:anim calcmode="lin" valueType="num">
                                      <p:cBhvr additive="base">
                                        <p:cTn id="16" dur="4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400" fill="hold"/>
                                        <p:tgtEl>
                                          <p:spTgt spid="31"/>
                                        </p:tgtEl>
                                        <p:attrNameLst>
                                          <p:attrName>ppt_x</p:attrName>
                                        </p:attrNameLst>
                                      </p:cBhvr>
                                      <p:tavLst>
                                        <p:tav tm="0">
                                          <p:val>
                                            <p:strVal val="#ppt_x"/>
                                          </p:val>
                                        </p:tav>
                                        <p:tav tm="100000">
                                          <p:val>
                                            <p:strVal val="#ppt_x"/>
                                          </p:val>
                                        </p:tav>
                                      </p:tavLst>
                                    </p:anim>
                                    <p:anim calcmode="lin" valueType="num">
                                      <p:cBhvr additive="base">
                                        <p:cTn id="20" dur="4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400"/>
                            </p:stCondLst>
                            <p:childTnLst>
                              <p:par>
                                <p:cTn id="22" presetID="2" presetClass="entr" presetSubtype="1" decel="10000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400" fill="hold"/>
                                        <p:tgtEl>
                                          <p:spTgt spid="14"/>
                                        </p:tgtEl>
                                        <p:attrNameLst>
                                          <p:attrName>ppt_x</p:attrName>
                                        </p:attrNameLst>
                                      </p:cBhvr>
                                      <p:tavLst>
                                        <p:tav tm="0">
                                          <p:val>
                                            <p:strVal val="#ppt_x"/>
                                          </p:val>
                                        </p:tav>
                                        <p:tav tm="100000">
                                          <p:val>
                                            <p:strVal val="#ppt_x"/>
                                          </p:val>
                                        </p:tav>
                                      </p:tavLst>
                                    </p:anim>
                                    <p:anim calcmode="lin" valueType="num">
                                      <p:cBhvr additive="base">
                                        <p:cTn id="25" dur="400" fill="hold"/>
                                        <p:tgtEl>
                                          <p:spTgt spid="14"/>
                                        </p:tgtEl>
                                        <p:attrNameLst>
                                          <p:attrName>ppt_y</p:attrName>
                                        </p:attrNameLst>
                                      </p:cBhvr>
                                      <p:tavLst>
                                        <p:tav tm="0">
                                          <p:val>
                                            <p:strVal val="0-#ppt_h/2"/>
                                          </p:val>
                                        </p:tav>
                                        <p:tav tm="100000">
                                          <p:val>
                                            <p:strVal val="#ppt_y"/>
                                          </p:val>
                                        </p:tav>
                                      </p:tavLst>
                                    </p:anim>
                                  </p:childTnLst>
                                </p:cTn>
                              </p:par>
                              <p:par>
                                <p:cTn id="26" presetID="2" presetClass="entr" presetSubtype="1" decel="10000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400" fill="hold"/>
                                        <p:tgtEl>
                                          <p:spTgt spid="24"/>
                                        </p:tgtEl>
                                        <p:attrNameLst>
                                          <p:attrName>ppt_x</p:attrName>
                                        </p:attrNameLst>
                                      </p:cBhvr>
                                      <p:tavLst>
                                        <p:tav tm="0">
                                          <p:val>
                                            <p:strVal val="#ppt_x"/>
                                          </p:val>
                                        </p:tav>
                                        <p:tav tm="100000">
                                          <p:val>
                                            <p:strVal val="#ppt_x"/>
                                          </p:val>
                                        </p:tav>
                                      </p:tavLst>
                                    </p:anim>
                                    <p:anim calcmode="lin" valueType="num">
                                      <p:cBhvr additive="base">
                                        <p:cTn id="29" dur="400" fill="hold"/>
                                        <p:tgtEl>
                                          <p:spTgt spid="24"/>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400" fill="hold"/>
                                        <p:tgtEl>
                                          <p:spTgt spid="29"/>
                                        </p:tgtEl>
                                        <p:attrNameLst>
                                          <p:attrName>ppt_x</p:attrName>
                                        </p:attrNameLst>
                                      </p:cBhvr>
                                      <p:tavLst>
                                        <p:tav tm="0">
                                          <p:val>
                                            <p:strVal val="#ppt_x"/>
                                          </p:val>
                                        </p:tav>
                                        <p:tav tm="100000">
                                          <p:val>
                                            <p:strVal val="#ppt_x"/>
                                          </p:val>
                                        </p:tav>
                                      </p:tavLst>
                                    </p:anim>
                                    <p:anim calcmode="lin" valueType="num">
                                      <p:cBhvr additive="base">
                                        <p:cTn id="33" dur="400" fill="hold"/>
                                        <p:tgtEl>
                                          <p:spTgt spid="2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400" fill="hold"/>
                                        <p:tgtEl>
                                          <p:spTgt spid="32"/>
                                        </p:tgtEl>
                                        <p:attrNameLst>
                                          <p:attrName>ppt_x</p:attrName>
                                        </p:attrNameLst>
                                      </p:cBhvr>
                                      <p:tavLst>
                                        <p:tav tm="0">
                                          <p:val>
                                            <p:strVal val="#ppt_x"/>
                                          </p:val>
                                        </p:tav>
                                        <p:tav tm="100000">
                                          <p:val>
                                            <p:strVal val="#ppt_x"/>
                                          </p:val>
                                        </p:tav>
                                      </p:tavLst>
                                    </p:anim>
                                    <p:anim calcmode="lin" valueType="num">
                                      <p:cBhvr additive="base">
                                        <p:cTn id="37" dur="400" fill="hold"/>
                                        <p:tgtEl>
                                          <p:spTgt spid="32"/>
                                        </p:tgtEl>
                                        <p:attrNameLst>
                                          <p:attrName>ppt_y</p:attrName>
                                        </p:attrNameLst>
                                      </p:cBhvr>
                                      <p:tavLst>
                                        <p:tav tm="0">
                                          <p:val>
                                            <p:strVal val="0-#ppt_h/2"/>
                                          </p:val>
                                        </p:tav>
                                        <p:tav tm="100000">
                                          <p:val>
                                            <p:strVal val="#ppt_y"/>
                                          </p:val>
                                        </p:tav>
                                      </p:tavLst>
                                    </p:anim>
                                  </p:childTnLst>
                                </p:cTn>
                              </p:par>
                            </p:childTnLst>
                          </p:cTn>
                        </p:par>
                        <p:par>
                          <p:cTn id="38" fill="hold">
                            <p:stCondLst>
                              <p:cond delay="800"/>
                            </p:stCondLst>
                            <p:childTnLst>
                              <p:par>
                                <p:cTn id="39" presetID="2" presetClass="entr" presetSubtype="2" decel="10000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400" fill="hold"/>
                                        <p:tgtEl>
                                          <p:spTgt spid="16"/>
                                        </p:tgtEl>
                                        <p:attrNameLst>
                                          <p:attrName>ppt_x</p:attrName>
                                        </p:attrNameLst>
                                      </p:cBhvr>
                                      <p:tavLst>
                                        <p:tav tm="0">
                                          <p:val>
                                            <p:strVal val="1+#ppt_w/2"/>
                                          </p:val>
                                        </p:tav>
                                        <p:tav tm="100000">
                                          <p:val>
                                            <p:strVal val="#ppt_x"/>
                                          </p:val>
                                        </p:tav>
                                      </p:tavLst>
                                    </p:anim>
                                    <p:anim calcmode="lin" valueType="num">
                                      <p:cBhvr additive="base">
                                        <p:cTn id="42" dur="4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2" decel="10000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400" fill="hold"/>
                                        <p:tgtEl>
                                          <p:spTgt spid="25"/>
                                        </p:tgtEl>
                                        <p:attrNameLst>
                                          <p:attrName>ppt_x</p:attrName>
                                        </p:attrNameLst>
                                      </p:cBhvr>
                                      <p:tavLst>
                                        <p:tav tm="0">
                                          <p:val>
                                            <p:strVal val="1+#ppt_w/2"/>
                                          </p:val>
                                        </p:tav>
                                        <p:tav tm="100000">
                                          <p:val>
                                            <p:strVal val="#ppt_x"/>
                                          </p:val>
                                        </p:tav>
                                      </p:tavLst>
                                    </p:anim>
                                    <p:anim calcmode="lin" valueType="num">
                                      <p:cBhvr additive="base">
                                        <p:cTn id="46" dur="400" fill="hold"/>
                                        <p:tgtEl>
                                          <p:spTgt spid="25"/>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400" fill="hold"/>
                                        <p:tgtEl>
                                          <p:spTgt spid="30"/>
                                        </p:tgtEl>
                                        <p:attrNameLst>
                                          <p:attrName>ppt_x</p:attrName>
                                        </p:attrNameLst>
                                      </p:cBhvr>
                                      <p:tavLst>
                                        <p:tav tm="0">
                                          <p:val>
                                            <p:strVal val="1+#ppt_w/2"/>
                                          </p:val>
                                        </p:tav>
                                        <p:tav tm="100000">
                                          <p:val>
                                            <p:strVal val="#ppt_x"/>
                                          </p:val>
                                        </p:tav>
                                      </p:tavLst>
                                    </p:anim>
                                    <p:anim calcmode="lin" valueType="num">
                                      <p:cBhvr additive="base">
                                        <p:cTn id="50" dur="400" fill="hold"/>
                                        <p:tgtEl>
                                          <p:spTgt spid="30"/>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400" fill="hold"/>
                                        <p:tgtEl>
                                          <p:spTgt spid="33"/>
                                        </p:tgtEl>
                                        <p:attrNameLst>
                                          <p:attrName>ppt_x</p:attrName>
                                        </p:attrNameLst>
                                      </p:cBhvr>
                                      <p:tavLst>
                                        <p:tav tm="0">
                                          <p:val>
                                            <p:strVal val="1+#ppt_w/2"/>
                                          </p:val>
                                        </p:tav>
                                        <p:tav tm="100000">
                                          <p:val>
                                            <p:strVal val="#ppt_x"/>
                                          </p:val>
                                        </p:tav>
                                      </p:tavLst>
                                    </p:anim>
                                    <p:anim calcmode="lin" valueType="num">
                                      <p:cBhvr additive="base">
                                        <p:cTn id="54" dur="4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8" grpId="0"/>
      <p:bldP spid="29" grpId="0"/>
      <p:bldP spid="30" grpId="0"/>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398659" y="6656227"/>
            <a:ext cx="45719" cy="45719"/>
          </a:xfrm>
          <a:prstGeom prst="ellipse">
            <a:avLst/>
          </a:prstGeom>
          <a:blipFill>
            <a:blip r:embed="rId3"/>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0"/>
            <a:ext cx="12192000" cy="6908800"/>
            <a:chOff x="0" y="0"/>
            <a:chExt cx="12192000" cy="690880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b="9333"/>
            <a:stretch/>
          </p:blipFill>
          <p:spPr>
            <a:xfrm>
              <a:off x="0" y="0"/>
              <a:ext cx="12192000" cy="6908800"/>
            </a:xfrm>
            <a:prstGeom prst="rect">
              <a:avLst/>
            </a:prstGeom>
          </p:spPr>
        </p:pic>
        <p:sp>
          <p:nvSpPr>
            <p:cNvPr id="7" name="矩形 6"/>
            <p:cNvSpPr/>
            <p:nvPr/>
          </p:nvSpPr>
          <p:spPr>
            <a:xfrm>
              <a:off x="0" y="0"/>
              <a:ext cx="12192000" cy="6908800"/>
            </a:xfrm>
            <a:prstGeom prst="rect">
              <a:avLst/>
            </a:prstGeom>
            <a:solidFill>
              <a:schemeClr val="tx1">
                <a:lumMod val="85000"/>
                <a:lumOff val="15000"/>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4922191" y="4620312"/>
            <a:ext cx="246743" cy="246743"/>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6772037" y="3716532"/>
            <a:ext cx="336734" cy="290286"/>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92512" y="808839"/>
            <a:ext cx="3062514" cy="4223402"/>
            <a:chOff x="4564743" y="1280787"/>
            <a:chExt cx="3062514" cy="4223402"/>
          </a:xfrm>
        </p:grpSpPr>
        <p:sp>
          <p:nvSpPr>
            <p:cNvPr id="2" name="矩形 1"/>
            <p:cNvSpPr/>
            <p:nvPr/>
          </p:nvSpPr>
          <p:spPr>
            <a:xfrm>
              <a:off x="4564743" y="1280787"/>
              <a:ext cx="3062514" cy="422340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382535" y="2923629"/>
              <a:ext cx="1415772" cy="461665"/>
            </a:xfrm>
            <a:prstGeom prst="rect">
              <a:avLst/>
            </a:prstGeom>
          </p:spPr>
          <p:txBody>
            <a:bodyPr wrap="none">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后期计划</a:t>
              </a:r>
            </a:p>
          </p:txBody>
        </p:sp>
        <p:sp>
          <p:nvSpPr>
            <p:cNvPr id="15" name="Freeform 1750"/>
            <p:cNvSpPr>
              <a:spLocks/>
            </p:cNvSpPr>
            <p:nvPr/>
          </p:nvSpPr>
          <p:spPr bwMode="auto">
            <a:xfrm>
              <a:off x="6060925" y="2057023"/>
              <a:ext cx="271640" cy="365999"/>
            </a:xfrm>
            <a:custGeom>
              <a:avLst/>
              <a:gdLst>
                <a:gd name="T0" fmla="*/ 108 w 108"/>
                <a:gd name="T1" fmla="*/ 30 h 144"/>
                <a:gd name="T2" fmla="*/ 48 w 108"/>
                <a:gd name="T3" fmla="*/ 24 h 144"/>
                <a:gd name="T4" fmla="*/ 12 w 108"/>
                <a:gd name="T5" fmla="*/ 12 h 144"/>
                <a:gd name="T6" fmla="*/ 12 w 108"/>
                <a:gd name="T7" fmla="*/ 0 h 144"/>
                <a:gd name="T8" fmla="*/ 0 w 108"/>
                <a:gd name="T9" fmla="*/ 0 h 144"/>
                <a:gd name="T10" fmla="*/ 0 w 108"/>
                <a:gd name="T11" fmla="*/ 144 h 144"/>
                <a:gd name="T12" fmla="*/ 12 w 108"/>
                <a:gd name="T13" fmla="*/ 144 h 144"/>
                <a:gd name="T14" fmla="*/ 12 w 108"/>
                <a:gd name="T15" fmla="*/ 72 h 144"/>
                <a:gd name="T16" fmla="*/ 48 w 108"/>
                <a:gd name="T17" fmla="*/ 84 h 144"/>
                <a:gd name="T18" fmla="*/ 108 w 108"/>
                <a:gd name="T19" fmla="*/ 90 h 144"/>
                <a:gd name="T20" fmla="*/ 90 w 108"/>
                <a:gd name="T21" fmla="*/ 60 h 144"/>
                <a:gd name="T22" fmla="*/ 108 w 108"/>
                <a:gd name="T2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108" y="30"/>
                  </a:moveTo>
                  <a:cubicBezTo>
                    <a:pt x="108" y="30"/>
                    <a:pt x="72" y="24"/>
                    <a:pt x="48" y="24"/>
                  </a:cubicBezTo>
                  <a:cubicBezTo>
                    <a:pt x="24" y="24"/>
                    <a:pt x="12" y="12"/>
                    <a:pt x="12" y="12"/>
                  </a:cubicBezTo>
                  <a:cubicBezTo>
                    <a:pt x="12" y="0"/>
                    <a:pt x="12" y="0"/>
                    <a:pt x="12" y="0"/>
                  </a:cubicBezTo>
                  <a:cubicBezTo>
                    <a:pt x="0" y="0"/>
                    <a:pt x="0" y="0"/>
                    <a:pt x="0" y="0"/>
                  </a:cubicBezTo>
                  <a:cubicBezTo>
                    <a:pt x="0" y="144"/>
                    <a:pt x="0" y="144"/>
                    <a:pt x="0" y="144"/>
                  </a:cubicBezTo>
                  <a:cubicBezTo>
                    <a:pt x="12" y="144"/>
                    <a:pt x="12" y="144"/>
                    <a:pt x="12" y="144"/>
                  </a:cubicBezTo>
                  <a:cubicBezTo>
                    <a:pt x="12" y="72"/>
                    <a:pt x="12" y="72"/>
                    <a:pt x="12" y="72"/>
                  </a:cubicBezTo>
                  <a:cubicBezTo>
                    <a:pt x="12" y="72"/>
                    <a:pt x="24" y="84"/>
                    <a:pt x="48" y="84"/>
                  </a:cubicBezTo>
                  <a:cubicBezTo>
                    <a:pt x="72" y="84"/>
                    <a:pt x="108" y="90"/>
                    <a:pt x="108" y="90"/>
                  </a:cubicBezTo>
                  <a:cubicBezTo>
                    <a:pt x="90" y="60"/>
                    <a:pt x="90" y="60"/>
                    <a:pt x="90" y="60"/>
                  </a:cubicBezTo>
                  <a:lnTo>
                    <a:pt x="108" y="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cxnSp>
        <p:nvCxnSpPr>
          <p:cNvPr id="13" name="直接连接符 12"/>
          <p:cNvCxnSpPr/>
          <p:nvPr/>
        </p:nvCxnSpPr>
        <p:spPr>
          <a:xfrm>
            <a:off x="5353050" y="5032241"/>
            <a:ext cx="3997459" cy="3997459"/>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085547" y="4030042"/>
            <a:ext cx="3997459" cy="3997459"/>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237335" y="745294"/>
            <a:ext cx="772969"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4</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39789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630"/>
            <a:ext cx="12196453" cy="6858631"/>
            <a:chOff x="0" y="-630"/>
            <a:chExt cx="12196453" cy="6858631"/>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8" name="矩形 7"/>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p:cNvCxnSpPr>
            <a:endCxn id="7" idx="2"/>
          </p:cNvCxnSpPr>
          <p:nvPr/>
        </p:nvCxnSpPr>
        <p:spPr>
          <a:xfrm>
            <a:off x="6096000" y="2554514"/>
            <a:ext cx="0" cy="43034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58388"/>
          <a:stretch/>
        </p:blipFill>
        <p:spPr>
          <a:xfrm>
            <a:off x="0" y="0"/>
            <a:ext cx="12192000" cy="3170903"/>
          </a:xfrm>
          <a:prstGeom prst="rect">
            <a:avLst/>
          </a:prstGeom>
        </p:spPr>
      </p:pic>
      <p:sp>
        <p:nvSpPr>
          <p:cNvPr id="4" name="椭圆 3"/>
          <p:cNvSpPr/>
          <p:nvPr/>
        </p:nvSpPr>
        <p:spPr>
          <a:xfrm>
            <a:off x="12398659" y="6656227"/>
            <a:ext cx="45719" cy="45719"/>
          </a:xfrm>
          <a:prstGeom prst="ellipse">
            <a:avLst/>
          </a:prstGeom>
          <a:blipFill>
            <a:blip r:embed="rId5"/>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0"/>
            <a:ext cx="12192000" cy="3157545"/>
          </a:xfrm>
          <a:prstGeom prst="rect">
            <a:avLst/>
          </a:prstGeom>
          <a:solidFill>
            <a:schemeClr val="tx1">
              <a:lumMod val="95000"/>
              <a:lumOff val="5000"/>
              <a:alpha val="70000"/>
            </a:schemeClr>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11" name="矩形 10"/>
          <p:cNvSpPr/>
          <p:nvPr/>
        </p:nvSpPr>
        <p:spPr>
          <a:xfrm>
            <a:off x="5065992" y="1725939"/>
            <a:ext cx="6091084" cy="460704"/>
          </a:xfrm>
          <a:prstGeom prst="rect">
            <a:avLst/>
          </a:prstGeom>
        </p:spPr>
        <p:txBody>
          <a:bodyPr wrap="square">
            <a:spAutoFit/>
          </a:bodyPr>
          <a:lstStyle/>
          <a:p>
            <a:pPr>
              <a:lnSpc>
                <a:spcPct val="150000"/>
              </a:lnSpc>
            </a:pPr>
            <a:r>
              <a:rPr lang="zh-CN" altLang="en-US" dirty="0">
                <a:solidFill>
                  <a:schemeClr val="bg1"/>
                </a:solidFill>
                <a:latin typeface="微软雅黑 Light" panose="020B0502040204020203" pitchFamily="34" charset="-122"/>
                <a:ea typeface="微软雅黑 Light" panose="020B0502040204020203" pitchFamily="34" charset="-122"/>
              </a:rPr>
              <a:t>工作计划时间列表</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2" name="椭圆 11"/>
          <p:cNvSpPr/>
          <p:nvPr/>
        </p:nvSpPr>
        <p:spPr>
          <a:xfrm>
            <a:off x="5907314" y="4030150"/>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p:cNvSpPr/>
          <p:nvPr/>
        </p:nvSpPr>
        <p:spPr>
          <a:xfrm>
            <a:off x="5907314" y="5713807"/>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6325492" y="4062497"/>
            <a:ext cx="1953800" cy="307777"/>
          </a:xfrm>
          <a:prstGeom prst="rect">
            <a:avLst/>
          </a:prstGeom>
        </p:spPr>
        <p:txBody>
          <a:bodyPr wrap="square">
            <a:spAutoFit/>
          </a:bodyPr>
          <a:lstStyle/>
          <a:p>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前端与后端传输数据</a:t>
            </a:r>
            <a:endParaRPr lang="en-US" altLang="zh-CN" sz="1400" b="0"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
        <p:nvSpPr>
          <p:cNvPr id="15" name="矩形 14"/>
          <p:cNvSpPr/>
          <p:nvPr/>
        </p:nvSpPr>
        <p:spPr>
          <a:xfrm>
            <a:off x="4253947" y="5713807"/>
            <a:ext cx="1559023" cy="307777"/>
          </a:xfrm>
          <a:prstGeom prst="rect">
            <a:avLst/>
          </a:prstGeom>
        </p:spPr>
        <p:txBody>
          <a:bodyPr wrap="square">
            <a:spAutoFit/>
          </a:bodyPr>
          <a:lstStyle/>
          <a:p>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数据分析的完善</a:t>
            </a:r>
            <a:endPar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6" name="矩形 15"/>
          <p:cNvSpPr/>
          <p:nvPr/>
        </p:nvSpPr>
        <p:spPr>
          <a:xfrm>
            <a:off x="6325492" y="4370275"/>
            <a:ext cx="5637017" cy="317459"/>
          </a:xfrm>
          <a:prstGeom prst="rect">
            <a:avLst/>
          </a:prstGeom>
        </p:spPr>
        <p:txBody>
          <a:bodyPr wrap="square">
            <a:spAutoFit/>
          </a:bodyPr>
          <a:lstStyle/>
          <a:p>
            <a:pPr>
              <a:lnSpc>
                <a:spcPct val="150000"/>
              </a:lnSpc>
            </a:pPr>
            <a:r>
              <a:rPr lang="zh-CN" altLang="en-US" sz="1100" dirty="0">
                <a:solidFill>
                  <a:schemeClr val="tx1">
                    <a:lumMod val="95000"/>
                    <a:lumOff val="5000"/>
                  </a:schemeClr>
                </a:solidFill>
                <a:latin typeface="微软雅黑 Light" panose="020B0502040204020203" pitchFamily="34" charset="-122"/>
                <a:ea typeface="微软雅黑 Light" panose="020B0502040204020203" pitchFamily="34" charset="-122"/>
              </a:rPr>
              <a:t>前端向后端数据传输的实现，后端向前端传输数据的完善</a:t>
            </a:r>
            <a:endParaRPr lang="en-US" altLang="zh-CN" sz="11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7" name="矩形 16"/>
          <p:cNvSpPr/>
          <p:nvPr/>
        </p:nvSpPr>
        <p:spPr>
          <a:xfrm>
            <a:off x="175954" y="6158434"/>
            <a:ext cx="5637017" cy="317459"/>
          </a:xfrm>
          <a:prstGeom prst="rect">
            <a:avLst/>
          </a:prstGeom>
        </p:spPr>
        <p:txBody>
          <a:bodyPr wrap="square">
            <a:spAutoFit/>
          </a:bodyPr>
          <a:lstStyle/>
          <a:p>
            <a:pPr algn="r">
              <a:lnSpc>
                <a:spcPct val="150000"/>
              </a:lnSpc>
            </a:pPr>
            <a:r>
              <a:rPr lang="zh-CN" altLang="en-US" sz="1100" dirty="0">
                <a:solidFill>
                  <a:schemeClr val="tx1">
                    <a:lumMod val="95000"/>
                    <a:lumOff val="5000"/>
                  </a:schemeClr>
                </a:solidFill>
                <a:latin typeface="微软雅黑 Light" panose="020B0502040204020203" pitchFamily="34" charset="-122"/>
                <a:ea typeface="微软雅黑 Light" panose="020B0502040204020203" pitchFamily="34" charset="-122"/>
              </a:rPr>
              <a:t>获取更多的房价信息，并采用不同的数据分析模型，以满足对房价的全方位分析</a:t>
            </a:r>
            <a:endParaRPr lang="en-US" altLang="zh-CN" sz="11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11596" y="3010421"/>
            <a:ext cx="12192000" cy="161872"/>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0" name="图片 19"/>
          <p:cNvPicPr>
            <a:picLocks noChangeAspect="1"/>
          </p:cNvPicPr>
          <p:nvPr/>
        </p:nvPicPr>
        <p:blipFill>
          <a:blip r:embed="rId6"/>
          <a:stretch>
            <a:fillRect/>
          </a:stretch>
        </p:blipFill>
        <p:spPr>
          <a:xfrm>
            <a:off x="5065993" y="527399"/>
            <a:ext cx="1682642" cy="1609483"/>
          </a:xfrm>
          <a:prstGeom prst="rect">
            <a:avLst/>
          </a:prstGeom>
        </p:spPr>
      </p:pic>
      <p:sp>
        <p:nvSpPr>
          <p:cNvPr id="22" name="Freeform 125"/>
          <p:cNvSpPr>
            <a:spLocks noEditPoints="1"/>
          </p:cNvSpPr>
          <p:nvPr/>
        </p:nvSpPr>
        <p:spPr bwMode="auto">
          <a:xfrm>
            <a:off x="6000805" y="4106570"/>
            <a:ext cx="213581" cy="214488"/>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AutoShape 3"/>
          <p:cNvSpPr>
            <a:spLocks noChangeAspect="1" noChangeArrowheads="1" noTextEdit="1"/>
          </p:cNvSpPr>
          <p:nvPr/>
        </p:nvSpPr>
        <p:spPr bwMode="auto">
          <a:xfrm>
            <a:off x="7189429" y="5076795"/>
            <a:ext cx="63341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
          <p:cNvSpPr>
            <a:spLocks noEditPoints="1"/>
          </p:cNvSpPr>
          <p:nvPr/>
        </p:nvSpPr>
        <p:spPr bwMode="auto">
          <a:xfrm>
            <a:off x="5967201" y="5753954"/>
            <a:ext cx="257595" cy="297076"/>
          </a:xfrm>
          <a:custGeom>
            <a:avLst/>
            <a:gdLst>
              <a:gd name="T0" fmla="*/ 421 w 659"/>
              <a:gd name="T1" fmla="*/ 96 h 760"/>
              <a:gd name="T2" fmla="*/ 373 w 659"/>
              <a:gd name="T3" fmla="*/ 0 h 760"/>
              <a:gd name="T4" fmla="*/ 238 w 659"/>
              <a:gd name="T5" fmla="*/ 47 h 760"/>
              <a:gd name="T6" fmla="*/ 0 w 659"/>
              <a:gd name="T7" fmla="*/ 413 h 760"/>
              <a:gd name="T8" fmla="*/ 149 w 659"/>
              <a:gd name="T9" fmla="*/ 723 h 760"/>
              <a:gd name="T10" fmla="*/ 169 w 659"/>
              <a:gd name="T11" fmla="*/ 760 h 760"/>
              <a:gd name="T12" fmla="*/ 209 w 659"/>
              <a:gd name="T13" fmla="*/ 719 h 760"/>
              <a:gd name="T14" fmla="*/ 450 w 659"/>
              <a:gd name="T15" fmla="*/ 719 h 760"/>
              <a:gd name="T16" fmla="*/ 491 w 659"/>
              <a:gd name="T17" fmla="*/ 760 h 760"/>
              <a:gd name="T18" fmla="*/ 510 w 659"/>
              <a:gd name="T19" fmla="*/ 723 h 760"/>
              <a:gd name="T20" fmla="*/ 659 w 659"/>
              <a:gd name="T21" fmla="*/ 413 h 760"/>
              <a:gd name="T22" fmla="*/ 373 w 659"/>
              <a:gd name="T23" fmla="*/ 47 h 760"/>
              <a:gd name="T24" fmla="*/ 330 w 659"/>
              <a:gd name="T25" fmla="*/ 84 h 760"/>
              <a:gd name="T26" fmla="*/ 286 w 659"/>
              <a:gd name="T27" fmla="*/ 47 h 760"/>
              <a:gd name="T28" fmla="*/ 48 w 659"/>
              <a:gd name="T29" fmla="*/ 413 h 760"/>
              <a:gd name="T30" fmla="*/ 611 w 659"/>
              <a:gd name="T31" fmla="*/ 413 h 760"/>
              <a:gd name="T32" fmla="*/ 559 w 659"/>
              <a:gd name="T33" fmla="*/ 324 h 760"/>
              <a:gd name="T34" fmla="*/ 529 w 659"/>
              <a:gd name="T35" fmla="*/ 336 h 760"/>
              <a:gd name="T36" fmla="*/ 330 w 659"/>
              <a:gd name="T37" fmla="*/ 627 h 760"/>
              <a:gd name="T38" fmla="*/ 330 w 659"/>
              <a:gd name="T39" fmla="*/ 199 h 760"/>
              <a:gd name="T40" fmla="*/ 330 w 659"/>
              <a:gd name="T41" fmla="*/ 167 h 760"/>
              <a:gd name="T42" fmla="*/ 330 w 659"/>
              <a:gd name="T43" fmla="*/ 658 h 760"/>
              <a:gd name="T44" fmla="*/ 559 w 659"/>
              <a:gd name="T45" fmla="*/ 324 h 760"/>
              <a:gd name="T46" fmla="*/ 497 w 659"/>
              <a:gd name="T47" fmla="*/ 280 h 760"/>
              <a:gd name="T48" fmla="*/ 520 w 659"/>
              <a:gd name="T49" fmla="*/ 283 h 760"/>
              <a:gd name="T50" fmla="*/ 400 w 659"/>
              <a:gd name="T51" fmla="*/ 177 h 760"/>
              <a:gd name="T52" fmla="*/ 391 w 659"/>
              <a:gd name="T53" fmla="*/ 208 h 760"/>
              <a:gd name="T54" fmla="*/ 330 w 659"/>
              <a:gd name="T55" fmla="*/ 440 h 760"/>
              <a:gd name="T56" fmla="*/ 330 w 659"/>
              <a:gd name="T57" fmla="*/ 385 h 760"/>
              <a:gd name="T58" fmla="*/ 345 w 659"/>
              <a:gd name="T59" fmla="*/ 345 h 760"/>
              <a:gd name="T60" fmla="*/ 330 w 659"/>
              <a:gd name="T61" fmla="*/ 233 h 760"/>
              <a:gd name="T62" fmla="*/ 314 w 659"/>
              <a:gd name="T63" fmla="*/ 345 h 760"/>
              <a:gd name="T64" fmla="*/ 345 w 659"/>
              <a:gd name="T65" fmla="*/ 345 h 760"/>
              <a:gd name="T66" fmla="*/ 400 w 659"/>
              <a:gd name="T67" fmla="*/ 397 h 760"/>
              <a:gd name="T68" fmla="*/ 400 w 659"/>
              <a:gd name="T69" fmla="*/ 429 h 760"/>
              <a:gd name="T70" fmla="*/ 511 w 659"/>
              <a:gd name="T71" fmla="*/ 413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9" h="760">
                <a:moveTo>
                  <a:pt x="659" y="413"/>
                </a:moveTo>
                <a:cubicBezTo>
                  <a:pt x="659" y="263"/>
                  <a:pt x="558" y="136"/>
                  <a:pt x="421" y="96"/>
                </a:cubicBezTo>
                <a:cubicBezTo>
                  <a:pt x="421" y="47"/>
                  <a:pt x="421" y="47"/>
                  <a:pt x="421" y="47"/>
                </a:cubicBezTo>
                <a:cubicBezTo>
                  <a:pt x="421" y="21"/>
                  <a:pt x="400" y="0"/>
                  <a:pt x="373" y="0"/>
                </a:cubicBezTo>
                <a:cubicBezTo>
                  <a:pt x="286" y="0"/>
                  <a:pt x="286" y="0"/>
                  <a:pt x="286" y="0"/>
                </a:cubicBezTo>
                <a:cubicBezTo>
                  <a:pt x="260" y="0"/>
                  <a:pt x="238" y="21"/>
                  <a:pt x="238" y="47"/>
                </a:cubicBezTo>
                <a:cubicBezTo>
                  <a:pt x="238" y="96"/>
                  <a:pt x="238" y="96"/>
                  <a:pt x="238" y="96"/>
                </a:cubicBezTo>
                <a:cubicBezTo>
                  <a:pt x="101" y="136"/>
                  <a:pt x="0" y="263"/>
                  <a:pt x="0" y="413"/>
                </a:cubicBezTo>
                <a:cubicBezTo>
                  <a:pt x="0" y="535"/>
                  <a:pt x="67" y="642"/>
                  <a:pt x="166" y="698"/>
                </a:cubicBezTo>
                <a:cubicBezTo>
                  <a:pt x="149" y="723"/>
                  <a:pt x="149" y="723"/>
                  <a:pt x="149" y="723"/>
                </a:cubicBezTo>
                <a:cubicBezTo>
                  <a:pt x="142" y="733"/>
                  <a:pt x="144" y="748"/>
                  <a:pt x="155" y="756"/>
                </a:cubicBezTo>
                <a:cubicBezTo>
                  <a:pt x="159" y="759"/>
                  <a:pt x="164" y="760"/>
                  <a:pt x="169" y="760"/>
                </a:cubicBezTo>
                <a:cubicBezTo>
                  <a:pt x="176" y="760"/>
                  <a:pt x="184" y="756"/>
                  <a:pt x="188" y="750"/>
                </a:cubicBezTo>
                <a:cubicBezTo>
                  <a:pt x="209" y="719"/>
                  <a:pt x="209" y="719"/>
                  <a:pt x="209" y="719"/>
                </a:cubicBezTo>
                <a:cubicBezTo>
                  <a:pt x="247" y="734"/>
                  <a:pt x="287" y="742"/>
                  <a:pt x="330" y="742"/>
                </a:cubicBezTo>
                <a:cubicBezTo>
                  <a:pt x="372" y="742"/>
                  <a:pt x="413" y="734"/>
                  <a:pt x="450" y="719"/>
                </a:cubicBezTo>
                <a:cubicBezTo>
                  <a:pt x="471" y="750"/>
                  <a:pt x="471" y="750"/>
                  <a:pt x="471" y="750"/>
                </a:cubicBezTo>
                <a:cubicBezTo>
                  <a:pt x="476" y="756"/>
                  <a:pt x="483" y="760"/>
                  <a:pt x="491" y="760"/>
                </a:cubicBezTo>
                <a:cubicBezTo>
                  <a:pt x="495" y="760"/>
                  <a:pt x="500" y="759"/>
                  <a:pt x="504" y="756"/>
                </a:cubicBezTo>
                <a:cubicBezTo>
                  <a:pt x="515" y="748"/>
                  <a:pt x="518" y="733"/>
                  <a:pt x="510" y="723"/>
                </a:cubicBezTo>
                <a:cubicBezTo>
                  <a:pt x="493" y="698"/>
                  <a:pt x="493" y="698"/>
                  <a:pt x="493" y="698"/>
                </a:cubicBezTo>
                <a:cubicBezTo>
                  <a:pt x="592" y="642"/>
                  <a:pt x="659" y="535"/>
                  <a:pt x="659" y="413"/>
                </a:cubicBezTo>
                <a:moveTo>
                  <a:pt x="286" y="47"/>
                </a:moveTo>
                <a:cubicBezTo>
                  <a:pt x="373" y="47"/>
                  <a:pt x="373" y="47"/>
                  <a:pt x="373" y="47"/>
                </a:cubicBezTo>
                <a:cubicBezTo>
                  <a:pt x="373" y="87"/>
                  <a:pt x="373" y="87"/>
                  <a:pt x="373" y="87"/>
                </a:cubicBezTo>
                <a:cubicBezTo>
                  <a:pt x="359" y="85"/>
                  <a:pt x="344" y="84"/>
                  <a:pt x="330" y="84"/>
                </a:cubicBezTo>
                <a:cubicBezTo>
                  <a:pt x="315" y="84"/>
                  <a:pt x="300" y="85"/>
                  <a:pt x="286" y="87"/>
                </a:cubicBezTo>
                <a:lnTo>
                  <a:pt x="286" y="47"/>
                </a:lnTo>
                <a:close/>
                <a:moveTo>
                  <a:pt x="330" y="695"/>
                </a:moveTo>
                <a:cubicBezTo>
                  <a:pt x="174" y="695"/>
                  <a:pt x="48" y="568"/>
                  <a:pt x="48" y="413"/>
                </a:cubicBezTo>
                <a:cubicBezTo>
                  <a:pt x="48" y="257"/>
                  <a:pt x="174" y="131"/>
                  <a:pt x="330" y="131"/>
                </a:cubicBezTo>
                <a:cubicBezTo>
                  <a:pt x="485" y="131"/>
                  <a:pt x="611" y="257"/>
                  <a:pt x="611" y="413"/>
                </a:cubicBezTo>
                <a:cubicBezTo>
                  <a:pt x="611" y="568"/>
                  <a:pt x="485" y="695"/>
                  <a:pt x="330" y="695"/>
                </a:cubicBezTo>
                <a:close/>
                <a:moveTo>
                  <a:pt x="559" y="324"/>
                </a:moveTo>
                <a:cubicBezTo>
                  <a:pt x="556" y="316"/>
                  <a:pt x="546" y="312"/>
                  <a:pt x="538" y="315"/>
                </a:cubicBezTo>
                <a:cubicBezTo>
                  <a:pt x="530" y="318"/>
                  <a:pt x="526" y="328"/>
                  <a:pt x="529" y="336"/>
                </a:cubicBezTo>
                <a:cubicBezTo>
                  <a:pt x="539" y="360"/>
                  <a:pt x="544" y="386"/>
                  <a:pt x="544" y="413"/>
                </a:cubicBezTo>
                <a:cubicBezTo>
                  <a:pt x="544" y="531"/>
                  <a:pt x="448" y="627"/>
                  <a:pt x="330" y="627"/>
                </a:cubicBezTo>
                <a:cubicBezTo>
                  <a:pt x="212" y="627"/>
                  <a:pt x="116" y="531"/>
                  <a:pt x="116" y="413"/>
                </a:cubicBezTo>
                <a:cubicBezTo>
                  <a:pt x="116" y="295"/>
                  <a:pt x="212" y="199"/>
                  <a:pt x="330" y="199"/>
                </a:cubicBezTo>
                <a:cubicBezTo>
                  <a:pt x="338" y="199"/>
                  <a:pt x="345" y="192"/>
                  <a:pt x="345" y="183"/>
                </a:cubicBezTo>
                <a:cubicBezTo>
                  <a:pt x="345" y="174"/>
                  <a:pt x="338" y="167"/>
                  <a:pt x="330" y="167"/>
                </a:cubicBezTo>
                <a:cubicBezTo>
                  <a:pt x="194" y="167"/>
                  <a:pt x="84" y="277"/>
                  <a:pt x="84" y="413"/>
                </a:cubicBezTo>
                <a:cubicBezTo>
                  <a:pt x="84" y="548"/>
                  <a:pt x="194" y="658"/>
                  <a:pt x="330" y="658"/>
                </a:cubicBezTo>
                <a:cubicBezTo>
                  <a:pt x="465" y="658"/>
                  <a:pt x="575" y="548"/>
                  <a:pt x="575" y="413"/>
                </a:cubicBezTo>
                <a:cubicBezTo>
                  <a:pt x="575" y="382"/>
                  <a:pt x="570" y="353"/>
                  <a:pt x="559" y="324"/>
                </a:cubicBezTo>
                <a:moveTo>
                  <a:pt x="391" y="208"/>
                </a:moveTo>
                <a:cubicBezTo>
                  <a:pt x="433" y="220"/>
                  <a:pt x="470" y="245"/>
                  <a:pt x="497" y="280"/>
                </a:cubicBezTo>
                <a:cubicBezTo>
                  <a:pt x="501" y="284"/>
                  <a:pt x="505" y="286"/>
                  <a:pt x="510" y="286"/>
                </a:cubicBezTo>
                <a:cubicBezTo>
                  <a:pt x="513" y="286"/>
                  <a:pt x="517" y="285"/>
                  <a:pt x="520" y="283"/>
                </a:cubicBezTo>
                <a:cubicBezTo>
                  <a:pt x="527" y="277"/>
                  <a:pt x="528" y="267"/>
                  <a:pt x="522" y="260"/>
                </a:cubicBezTo>
                <a:cubicBezTo>
                  <a:pt x="491" y="221"/>
                  <a:pt x="448" y="192"/>
                  <a:pt x="400" y="177"/>
                </a:cubicBezTo>
                <a:cubicBezTo>
                  <a:pt x="392" y="175"/>
                  <a:pt x="383" y="180"/>
                  <a:pt x="380" y="188"/>
                </a:cubicBezTo>
                <a:cubicBezTo>
                  <a:pt x="378" y="196"/>
                  <a:pt x="383" y="205"/>
                  <a:pt x="391" y="208"/>
                </a:cubicBezTo>
                <a:moveTo>
                  <a:pt x="302" y="413"/>
                </a:moveTo>
                <a:cubicBezTo>
                  <a:pt x="302" y="428"/>
                  <a:pt x="314" y="440"/>
                  <a:pt x="330" y="440"/>
                </a:cubicBezTo>
                <a:cubicBezTo>
                  <a:pt x="345" y="440"/>
                  <a:pt x="357" y="428"/>
                  <a:pt x="357" y="413"/>
                </a:cubicBezTo>
                <a:cubicBezTo>
                  <a:pt x="357" y="398"/>
                  <a:pt x="345" y="385"/>
                  <a:pt x="330" y="385"/>
                </a:cubicBezTo>
                <a:cubicBezTo>
                  <a:pt x="314" y="385"/>
                  <a:pt x="302" y="398"/>
                  <a:pt x="302" y="413"/>
                </a:cubicBezTo>
                <a:moveTo>
                  <a:pt x="345" y="345"/>
                </a:moveTo>
                <a:cubicBezTo>
                  <a:pt x="345" y="249"/>
                  <a:pt x="345" y="249"/>
                  <a:pt x="345" y="249"/>
                </a:cubicBezTo>
                <a:cubicBezTo>
                  <a:pt x="345" y="240"/>
                  <a:pt x="338" y="233"/>
                  <a:pt x="330" y="233"/>
                </a:cubicBezTo>
                <a:cubicBezTo>
                  <a:pt x="321" y="233"/>
                  <a:pt x="314" y="240"/>
                  <a:pt x="314" y="249"/>
                </a:cubicBezTo>
                <a:cubicBezTo>
                  <a:pt x="314" y="345"/>
                  <a:pt x="314" y="345"/>
                  <a:pt x="314" y="345"/>
                </a:cubicBezTo>
                <a:cubicBezTo>
                  <a:pt x="314" y="353"/>
                  <a:pt x="321" y="360"/>
                  <a:pt x="330" y="360"/>
                </a:cubicBezTo>
                <a:cubicBezTo>
                  <a:pt x="338" y="360"/>
                  <a:pt x="345" y="353"/>
                  <a:pt x="345" y="345"/>
                </a:cubicBezTo>
                <a:moveTo>
                  <a:pt x="495" y="397"/>
                </a:moveTo>
                <a:cubicBezTo>
                  <a:pt x="400" y="397"/>
                  <a:pt x="400" y="397"/>
                  <a:pt x="400" y="397"/>
                </a:cubicBezTo>
                <a:cubicBezTo>
                  <a:pt x="391" y="397"/>
                  <a:pt x="384" y="404"/>
                  <a:pt x="384" y="413"/>
                </a:cubicBezTo>
                <a:cubicBezTo>
                  <a:pt x="384" y="422"/>
                  <a:pt x="391" y="429"/>
                  <a:pt x="400" y="429"/>
                </a:cubicBezTo>
                <a:cubicBezTo>
                  <a:pt x="495" y="429"/>
                  <a:pt x="495" y="429"/>
                  <a:pt x="495" y="429"/>
                </a:cubicBezTo>
                <a:cubicBezTo>
                  <a:pt x="504" y="429"/>
                  <a:pt x="511" y="422"/>
                  <a:pt x="511" y="413"/>
                </a:cubicBezTo>
                <a:cubicBezTo>
                  <a:pt x="511" y="404"/>
                  <a:pt x="504" y="397"/>
                  <a:pt x="495" y="397"/>
                </a:cubicBezTo>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93571654"/>
      </p:ext>
    </p:extLst>
  </p:cSld>
  <p:clrMapOvr>
    <a:masterClrMapping/>
  </p:clrMapOvr>
  <p:transition spd="slow" advTm="3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4748" y="-89118"/>
            <a:ext cx="12196453" cy="6858631"/>
            <a:chOff x="0" y="-630"/>
            <a:chExt cx="12196453" cy="6858631"/>
          </a:xfrm>
        </p:grpSpPr>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39" name="矩形 38"/>
            <p:cNvSpPr/>
            <p:nvPr/>
          </p:nvSpPr>
          <p:spPr>
            <a:xfrm>
              <a:off x="1" y="-630"/>
              <a:ext cx="12196452" cy="685863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t="1" b="53355"/>
          <a:stretch/>
        </p:blipFill>
        <p:spPr>
          <a:xfrm>
            <a:off x="0" y="0"/>
            <a:ext cx="12192000" cy="3554361"/>
          </a:xfrm>
          <a:prstGeom prst="rect">
            <a:avLst/>
          </a:prstGeom>
        </p:spPr>
      </p:pic>
      <p:sp>
        <p:nvSpPr>
          <p:cNvPr id="40" name="矩形 39"/>
          <p:cNvSpPr/>
          <p:nvPr/>
        </p:nvSpPr>
        <p:spPr>
          <a:xfrm>
            <a:off x="-14749" y="-7029"/>
            <a:ext cx="12192000" cy="3555115"/>
          </a:xfrm>
          <a:prstGeom prst="rect">
            <a:avLst/>
          </a:prstGeom>
          <a:solidFill>
            <a:schemeClr val="tx1">
              <a:lumMod val="85000"/>
              <a:lumOff val="1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2398659" y="6656227"/>
            <a:ext cx="45719" cy="45719"/>
          </a:xfrm>
          <a:prstGeom prst="ellipse">
            <a:avLst/>
          </a:prstGeom>
          <a:blipFill>
            <a:blip r:embed="rId5"/>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509785" y="42431"/>
            <a:ext cx="3172340" cy="1569474"/>
          </a:xfrm>
          <a:prstGeom prst="triangle">
            <a:avLst/>
          </a:prstGeom>
          <a:noFill/>
          <a:ln w="130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1986"/>
          <p:cNvSpPr>
            <a:spLocks/>
          </p:cNvSpPr>
          <p:nvPr/>
        </p:nvSpPr>
        <p:spPr bwMode="auto">
          <a:xfrm>
            <a:off x="1722691" y="2872374"/>
            <a:ext cx="464579" cy="439123"/>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4427792" y="2917585"/>
            <a:ext cx="370492" cy="403898"/>
            <a:chOff x="2420938" y="2457450"/>
            <a:chExt cx="193675" cy="211138"/>
          </a:xfrm>
          <a:solidFill>
            <a:schemeClr val="bg1"/>
          </a:solidFill>
        </p:grpSpPr>
        <p:sp>
          <p:nvSpPr>
            <p:cNvPr id="10" name="Rectangle 1696"/>
            <p:cNvSpPr>
              <a:spLocks noChangeArrowheads="1"/>
            </p:cNvSpPr>
            <p:nvPr/>
          </p:nvSpPr>
          <p:spPr bwMode="auto">
            <a:xfrm>
              <a:off x="2463800" y="2457450"/>
              <a:ext cx="158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1697"/>
            <p:cNvSpPr>
              <a:spLocks noChangeArrowheads="1"/>
            </p:cNvSpPr>
            <p:nvPr/>
          </p:nvSpPr>
          <p:spPr bwMode="auto">
            <a:xfrm>
              <a:off x="2463800" y="2457450"/>
              <a:ext cx="158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1698"/>
            <p:cNvSpPr>
              <a:spLocks noChangeArrowheads="1"/>
            </p:cNvSpPr>
            <p:nvPr/>
          </p:nvSpPr>
          <p:spPr bwMode="auto">
            <a:xfrm>
              <a:off x="2463800" y="2457450"/>
              <a:ext cx="158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699"/>
            <p:cNvSpPr>
              <a:spLocks noChangeArrowheads="1"/>
            </p:cNvSpPr>
            <p:nvPr/>
          </p:nvSpPr>
          <p:spPr bwMode="auto">
            <a:xfrm>
              <a:off x="2463800" y="2457450"/>
              <a:ext cx="158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1700"/>
            <p:cNvSpPr>
              <a:spLocks noChangeArrowheads="1"/>
            </p:cNvSpPr>
            <p:nvPr/>
          </p:nvSpPr>
          <p:spPr bwMode="auto">
            <a:xfrm>
              <a:off x="2555875" y="2457450"/>
              <a:ext cx="17462"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701"/>
            <p:cNvSpPr>
              <a:spLocks noChangeArrowheads="1"/>
            </p:cNvSpPr>
            <p:nvPr/>
          </p:nvSpPr>
          <p:spPr bwMode="auto">
            <a:xfrm>
              <a:off x="2555875" y="2457450"/>
              <a:ext cx="17462"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702"/>
            <p:cNvSpPr>
              <a:spLocks noChangeArrowheads="1"/>
            </p:cNvSpPr>
            <p:nvPr/>
          </p:nvSpPr>
          <p:spPr bwMode="auto">
            <a:xfrm>
              <a:off x="2555875" y="2457450"/>
              <a:ext cx="17462"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703"/>
            <p:cNvSpPr>
              <a:spLocks noChangeArrowheads="1"/>
            </p:cNvSpPr>
            <p:nvPr/>
          </p:nvSpPr>
          <p:spPr bwMode="auto">
            <a:xfrm>
              <a:off x="2555875" y="2457450"/>
              <a:ext cx="17462"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04"/>
            <p:cNvSpPr>
              <a:spLocks/>
            </p:cNvSpPr>
            <p:nvPr/>
          </p:nvSpPr>
          <p:spPr bwMode="auto">
            <a:xfrm>
              <a:off x="2420938" y="2482850"/>
              <a:ext cx="193675" cy="25400"/>
            </a:xfrm>
            <a:custGeom>
              <a:avLst/>
              <a:gdLst>
                <a:gd name="T0" fmla="*/ 132 w 138"/>
                <a:gd name="T1" fmla="*/ 0 h 18"/>
                <a:gd name="T2" fmla="*/ 108 w 138"/>
                <a:gd name="T3" fmla="*/ 0 h 18"/>
                <a:gd name="T4" fmla="*/ 108 w 138"/>
                <a:gd name="T5" fmla="*/ 12 h 18"/>
                <a:gd name="T6" fmla="*/ 96 w 138"/>
                <a:gd name="T7" fmla="*/ 12 h 18"/>
                <a:gd name="T8" fmla="*/ 96 w 138"/>
                <a:gd name="T9" fmla="*/ 0 h 18"/>
                <a:gd name="T10" fmla="*/ 42 w 138"/>
                <a:gd name="T11" fmla="*/ 0 h 18"/>
                <a:gd name="T12" fmla="*/ 42 w 138"/>
                <a:gd name="T13" fmla="*/ 12 h 18"/>
                <a:gd name="T14" fmla="*/ 30 w 138"/>
                <a:gd name="T15" fmla="*/ 12 h 18"/>
                <a:gd name="T16" fmla="*/ 30 w 138"/>
                <a:gd name="T17" fmla="*/ 0 h 18"/>
                <a:gd name="T18" fmla="*/ 6 w 138"/>
                <a:gd name="T19" fmla="*/ 0 h 18"/>
                <a:gd name="T20" fmla="*/ 0 w 138"/>
                <a:gd name="T21" fmla="*/ 6 h 18"/>
                <a:gd name="T22" fmla="*/ 0 w 138"/>
                <a:gd name="T23" fmla="*/ 18 h 18"/>
                <a:gd name="T24" fmla="*/ 138 w 138"/>
                <a:gd name="T25" fmla="*/ 18 h 18"/>
                <a:gd name="T26" fmla="*/ 138 w 138"/>
                <a:gd name="T27" fmla="*/ 6 h 18"/>
                <a:gd name="T28" fmla="*/ 132 w 138"/>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8">
                  <a:moveTo>
                    <a:pt x="132" y="0"/>
                  </a:moveTo>
                  <a:cubicBezTo>
                    <a:pt x="108" y="0"/>
                    <a:pt x="108" y="0"/>
                    <a:pt x="108" y="0"/>
                  </a:cubicBezTo>
                  <a:cubicBezTo>
                    <a:pt x="108" y="12"/>
                    <a:pt x="108" y="12"/>
                    <a:pt x="108" y="12"/>
                  </a:cubicBezTo>
                  <a:cubicBezTo>
                    <a:pt x="96" y="12"/>
                    <a:pt x="96" y="12"/>
                    <a:pt x="96" y="12"/>
                  </a:cubicBezTo>
                  <a:cubicBezTo>
                    <a:pt x="96" y="0"/>
                    <a:pt x="96" y="0"/>
                    <a:pt x="96" y="0"/>
                  </a:cubicBezTo>
                  <a:cubicBezTo>
                    <a:pt x="42" y="0"/>
                    <a:pt x="42" y="0"/>
                    <a:pt x="42" y="0"/>
                  </a:cubicBezTo>
                  <a:cubicBezTo>
                    <a:pt x="42" y="12"/>
                    <a:pt x="42" y="12"/>
                    <a:pt x="42" y="12"/>
                  </a:cubicBezTo>
                  <a:cubicBezTo>
                    <a:pt x="30" y="12"/>
                    <a:pt x="30" y="12"/>
                    <a:pt x="30" y="12"/>
                  </a:cubicBezTo>
                  <a:cubicBezTo>
                    <a:pt x="30" y="0"/>
                    <a:pt x="30" y="0"/>
                    <a:pt x="30" y="0"/>
                  </a:cubicBezTo>
                  <a:cubicBezTo>
                    <a:pt x="6" y="0"/>
                    <a:pt x="6" y="0"/>
                    <a:pt x="6" y="0"/>
                  </a:cubicBezTo>
                  <a:cubicBezTo>
                    <a:pt x="3" y="0"/>
                    <a:pt x="0" y="3"/>
                    <a:pt x="0" y="6"/>
                  </a:cubicBezTo>
                  <a:cubicBezTo>
                    <a:pt x="0" y="18"/>
                    <a:pt x="0" y="18"/>
                    <a:pt x="0" y="18"/>
                  </a:cubicBezTo>
                  <a:cubicBezTo>
                    <a:pt x="138" y="18"/>
                    <a:pt x="138" y="18"/>
                    <a:pt x="138" y="18"/>
                  </a:cubicBezTo>
                  <a:cubicBezTo>
                    <a:pt x="138" y="6"/>
                    <a:pt x="138" y="6"/>
                    <a:pt x="138" y="6"/>
                  </a:cubicBezTo>
                  <a:cubicBezTo>
                    <a:pt x="138" y="3"/>
                    <a:pt x="135" y="0"/>
                    <a:pt x="1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05"/>
            <p:cNvSpPr>
              <a:spLocks noEditPoints="1"/>
            </p:cNvSpPr>
            <p:nvPr/>
          </p:nvSpPr>
          <p:spPr bwMode="auto">
            <a:xfrm>
              <a:off x="2420938" y="2516188"/>
              <a:ext cx="193675" cy="152400"/>
            </a:xfrm>
            <a:custGeom>
              <a:avLst/>
              <a:gdLst>
                <a:gd name="T0" fmla="*/ 6 w 138"/>
                <a:gd name="T1" fmla="*/ 108 h 108"/>
                <a:gd name="T2" fmla="*/ 138 w 138"/>
                <a:gd name="T3" fmla="*/ 102 h 108"/>
                <a:gd name="T4" fmla="*/ 0 w 138"/>
                <a:gd name="T5" fmla="*/ 0 h 108"/>
                <a:gd name="T6" fmla="*/ 102 w 138"/>
                <a:gd name="T7" fmla="*/ 12 h 108"/>
                <a:gd name="T8" fmla="*/ 126 w 138"/>
                <a:gd name="T9" fmla="*/ 36 h 108"/>
                <a:gd name="T10" fmla="*/ 102 w 138"/>
                <a:gd name="T11" fmla="*/ 12 h 108"/>
                <a:gd name="T12" fmla="*/ 126 w 138"/>
                <a:gd name="T13" fmla="*/ 42 h 108"/>
                <a:gd name="T14" fmla="*/ 102 w 138"/>
                <a:gd name="T15" fmla="*/ 66 h 108"/>
                <a:gd name="T16" fmla="*/ 102 w 138"/>
                <a:gd name="T17" fmla="*/ 72 h 108"/>
                <a:gd name="T18" fmla="*/ 126 w 138"/>
                <a:gd name="T19" fmla="*/ 96 h 108"/>
                <a:gd name="T20" fmla="*/ 102 w 138"/>
                <a:gd name="T21" fmla="*/ 72 h 108"/>
                <a:gd name="T22" fmla="*/ 96 w 138"/>
                <a:gd name="T23" fmla="*/ 12 h 108"/>
                <a:gd name="T24" fmla="*/ 72 w 138"/>
                <a:gd name="T25" fmla="*/ 36 h 108"/>
                <a:gd name="T26" fmla="*/ 72 w 138"/>
                <a:gd name="T27" fmla="*/ 42 h 108"/>
                <a:gd name="T28" fmla="*/ 96 w 138"/>
                <a:gd name="T29" fmla="*/ 66 h 108"/>
                <a:gd name="T30" fmla="*/ 72 w 138"/>
                <a:gd name="T31" fmla="*/ 42 h 108"/>
                <a:gd name="T32" fmla="*/ 96 w 138"/>
                <a:gd name="T33" fmla="*/ 72 h 108"/>
                <a:gd name="T34" fmla="*/ 72 w 138"/>
                <a:gd name="T35" fmla="*/ 96 h 108"/>
                <a:gd name="T36" fmla="*/ 42 w 138"/>
                <a:gd name="T37" fmla="*/ 12 h 108"/>
                <a:gd name="T38" fmla="*/ 66 w 138"/>
                <a:gd name="T39" fmla="*/ 36 h 108"/>
                <a:gd name="T40" fmla="*/ 42 w 138"/>
                <a:gd name="T41" fmla="*/ 12 h 108"/>
                <a:gd name="T42" fmla="*/ 66 w 138"/>
                <a:gd name="T43" fmla="*/ 42 h 108"/>
                <a:gd name="T44" fmla="*/ 42 w 138"/>
                <a:gd name="T45" fmla="*/ 66 h 108"/>
                <a:gd name="T46" fmla="*/ 42 w 138"/>
                <a:gd name="T47" fmla="*/ 72 h 108"/>
                <a:gd name="T48" fmla="*/ 66 w 138"/>
                <a:gd name="T49" fmla="*/ 96 h 108"/>
                <a:gd name="T50" fmla="*/ 42 w 138"/>
                <a:gd name="T51" fmla="*/ 72 h 108"/>
                <a:gd name="T52" fmla="*/ 36 w 138"/>
                <a:gd name="T53" fmla="*/ 12 h 108"/>
                <a:gd name="T54" fmla="*/ 12 w 138"/>
                <a:gd name="T55" fmla="*/ 36 h 108"/>
                <a:gd name="T56" fmla="*/ 12 w 138"/>
                <a:gd name="T57" fmla="*/ 42 h 108"/>
                <a:gd name="T58" fmla="*/ 36 w 138"/>
                <a:gd name="T59" fmla="*/ 66 h 108"/>
                <a:gd name="T60" fmla="*/ 12 w 138"/>
                <a:gd name="T61" fmla="*/ 42 h 108"/>
                <a:gd name="T62" fmla="*/ 36 w 138"/>
                <a:gd name="T63" fmla="*/ 72 h 108"/>
                <a:gd name="T64" fmla="*/ 12 w 138"/>
                <a:gd name="T65"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08">
                  <a:moveTo>
                    <a:pt x="0" y="102"/>
                  </a:moveTo>
                  <a:cubicBezTo>
                    <a:pt x="0" y="105"/>
                    <a:pt x="3" y="108"/>
                    <a:pt x="6" y="108"/>
                  </a:cubicBezTo>
                  <a:cubicBezTo>
                    <a:pt x="132" y="108"/>
                    <a:pt x="132" y="108"/>
                    <a:pt x="132" y="108"/>
                  </a:cubicBezTo>
                  <a:cubicBezTo>
                    <a:pt x="135" y="108"/>
                    <a:pt x="138" y="105"/>
                    <a:pt x="138" y="102"/>
                  </a:cubicBezTo>
                  <a:cubicBezTo>
                    <a:pt x="138" y="0"/>
                    <a:pt x="138" y="0"/>
                    <a:pt x="138" y="0"/>
                  </a:cubicBezTo>
                  <a:cubicBezTo>
                    <a:pt x="0" y="0"/>
                    <a:pt x="0" y="0"/>
                    <a:pt x="0" y="0"/>
                  </a:cubicBezTo>
                  <a:lnTo>
                    <a:pt x="0" y="102"/>
                  </a:lnTo>
                  <a:close/>
                  <a:moveTo>
                    <a:pt x="102" y="12"/>
                  </a:moveTo>
                  <a:cubicBezTo>
                    <a:pt x="126" y="12"/>
                    <a:pt x="126" y="12"/>
                    <a:pt x="126" y="12"/>
                  </a:cubicBezTo>
                  <a:cubicBezTo>
                    <a:pt x="126" y="36"/>
                    <a:pt x="126" y="36"/>
                    <a:pt x="126" y="36"/>
                  </a:cubicBezTo>
                  <a:cubicBezTo>
                    <a:pt x="102" y="36"/>
                    <a:pt x="102" y="36"/>
                    <a:pt x="102" y="36"/>
                  </a:cubicBezTo>
                  <a:lnTo>
                    <a:pt x="102" y="12"/>
                  </a:lnTo>
                  <a:close/>
                  <a:moveTo>
                    <a:pt x="102" y="42"/>
                  </a:moveTo>
                  <a:cubicBezTo>
                    <a:pt x="126" y="42"/>
                    <a:pt x="126" y="42"/>
                    <a:pt x="126" y="42"/>
                  </a:cubicBezTo>
                  <a:cubicBezTo>
                    <a:pt x="126" y="66"/>
                    <a:pt x="126" y="66"/>
                    <a:pt x="126" y="66"/>
                  </a:cubicBezTo>
                  <a:cubicBezTo>
                    <a:pt x="102" y="66"/>
                    <a:pt x="102" y="66"/>
                    <a:pt x="102" y="66"/>
                  </a:cubicBezTo>
                  <a:lnTo>
                    <a:pt x="102" y="42"/>
                  </a:lnTo>
                  <a:close/>
                  <a:moveTo>
                    <a:pt x="102" y="72"/>
                  </a:moveTo>
                  <a:cubicBezTo>
                    <a:pt x="126" y="72"/>
                    <a:pt x="126" y="72"/>
                    <a:pt x="126" y="72"/>
                  </a:cubicBezTo>
                  <a:cubicBezTo>
                    <a:pt x="126" y="96"/>
                    <a:pt x="126" y="96"/>
                    <a:pt x="126" y="96"/>
                  </a:cubicBezTo>
                  <a:cubicBezTo>
                    <a:pt x="102" y="96"/>
                    <a:pt x="102" y="96"/>
                    <a:pt x="102" y="96"/>
                  </a:cubicBezTo>
                  <a:lnTo>
                    <a:pt x="102" y="72"/>
                  </a:lnTo>
                  <a:close/>
                  <a:moveTo>
                    <a:pt x="72" y="12"/>
                  </a:moveTo>
                  <a:cubicBezTo>
                    <a:pt x="96" y="12"/>
                    <a:pt x="96" y="12"/>
                    <a:pt x="96" y="12"/>
                  </a:cubicBezTo>
                  <a:cubicBezTo>
                    <a:pt x="96" y="36"/>
                    <a:pt x="96" y="36"/>
                    <a:pt x="96" y="36"/>
                  </a:cubicBezTo>
                  <a:cubicBezTo>
                    <a:pt x="72" y="36"/>
                    <a:pt x="72" y="36"/>
                    <a:pt x="72" y="36"/>
                  </a:cubicBezTo>
                  <a:lnTo>
                    <a:pt x="72" y="12"/>
                  </a:lnTo>
                  <a:close/>
                  <a:moveTo>
                    <a:pt x="72" y="42"/>
                  </a:moveTo>
                  <a:cubicBezTo>
                    <a:pt x="96" y="42"/>
                    <a:pt x="96" y="42"/>
                    <a:pt x="96" y="42"/>
                  </a:cubicBezTo>
                  <a:cubicBezTo>
                    <a:pt x="96" y="66"/>
                    <a:pt x="96" y="66"/>
                    <a:pt x="96" y="66"/>
                  </a:cubicBezTo>
                  <a:cubicBezTo>
                    <a:pt x="72" y="66"/>
                    <a:pt x="72" y="66"/>
                    <a:pt x="72" y="66"/>
                  </a:cubicBezTo>
                  <a:lnTo>
                    <a:pt x="72" y="42"/>
                  </a:lnTo>
                  <a:close/>
                  <a:moveTo>
                    <a:pt x="72" y="72"/>
                  </a:moveTo>
                  <a:cubicBezTo>
                    <a:pt x="96" y="72"/>
                    <a:pt x="96" y="72"/>
                    <a:pt x="96" y="72"/>
                  </a:cubicBezTo>
                  <a:cubicBezTo>
                    <a:pt x="96" y="96"/>
                    <a:pt x="96" y="96"/>
                    <a:pt x="96" y="96"/>
                  </a:cubicBezTo>
                  <a:cubicBezTo>
                    <a:pt x="72" y="96"/>
                    <a:pt x="72" y="96"/>
                    <a:pt x="72" y="96"/>
                  </a:cubicBezTo>
                  <a:lnTo>
                    <a:pt x="72" y="72"/>
                  </a:lnTo>
                  <a:close/>
                  <a:moveTo>
                    <a:pt x="42" y="12"/>
                  </a:moveTo>
                  <a:cubicBezTo>
                    <a:pt x="66" y="12"/>
                    <a:pt x="66" y="12"/>
                    <a:pt x="66" y="12"/>
                  </a:cubicBezTo>
                  <a:cubicBezTo>
                    <a:pt x="66" y="36"/>
                    <a:pt x="66" y="36"/>
                    <a:pt x="66" y="36"/>
                  </a:cubicBezTo>
                  <a:cubicBezTo>
                    <a:pt x="42" y="36"/>
                    <a:pt x="42" y="36"/>
                    <a:pt x="42" y="36"/>
                  </a:cubicBezTo>
                  <a:lnTo>
                    <a:pt x="42" y="12"/>
                  </a:lnTo>
                  <a:close/>
                  <a:moveTo>
                    <a:pt x="42" y="42"/>
                  </a:moveTo>
                  <a:cubicBezTo>
                    <a:pt x="66" y="42"/>
                    <a:pt x="66" y="42"/>
                    <a:pt x="66" y="42"/>
                  </a:cubicBezTo>
                  <a:cubicBezTo>
                    <a:pt x="66" y="66"/>
                    <a:pt x="66" y="66"/>
                    <a:pt x="66" y="66"/>
                  </a:cubicBezTo>
                  <a:cubicBezTo>
                    <a:pt x="42" y="66"/>
                    <a:pt x="42" y="66"/>
                    <a:pt x="42" y="66"/>
                  </a:cubicBezTo>
                  <a:lnTo>
                    <a:pt x="42" y="42"/>
                  </a:lnTo>
                  <a:close/>
                  <a:moveTo>
                    <a:pt x="42" y="72"/>
                  </a:moveTo>
                  <a:cubicBezTo>
                    <a:pt x="66" y="72"/>
                    <a:pt x="66" y="72"/>
                    <a:pt x="66" y="72"/>
                  </a:cubicBezTo>
                  <a:cubicBezTo>
                    <a:pt x="66" y="96"/>
                    <a:pt x="66" y="96"/>
                    <a:pt x="66" y="96"/>
                  </a:cubicBezTo>
                  <a:cubicBezTo>
                    <a:pt x="42" y="96"/>
                    <a:pt x="42" y="96"/>
                    <a:pt x="42" y="96"/>
                  </a:cubicBezTo>
                  <a:lnTo>
                    <a:pt x="42" y="72"/>
                  </a:lnTo>
                  <a:close/>
                  <a:moveTo>
                    <a:pt x="12" y="12"/>
                  </a:moveTo>
                  <a:cubicBezTo>
                    <a:pt x="36" y="12"/>
                    <a:pt x="36" y="12"/>
                    <a:pt x="36" y="12"/>
                  </a:cubicBezTo>
                  <a:cubicBezTo>
                    <a:pt x="36" y="36"/>
                    <a:pt x="36" y="36"/>
                    <a:pt x="36" y="36"/>
                  </a:cubicBezTo>
                  <a:cubicBezTo>
                    <a:pt x="12" y="36"/>
                    <a:pt x="12" y="36"/>
                    <a:pt x="12" y="36"/>
                  </a:cubicBezTo>
                  <a:lnTo>
                    <a:pt x="12" y="12"/>
                  </a:lnTo>
                  <a:close/>
                  <a:moveTo>
                    <a:pt x="12" y="42"/>
                  </a:moveTo>
                  <a:cubicBezTo>
                    <a:pt x="36" y="42"/>
                    <a:pt x="36" y="42"/>
                    <a:pt x="36" y="42"/>
                  </a:cubicBezTo>
                  <a:cubicBezTo>
                    <a:pt x="36" y="66"/>
                    <a:pt x="36" y="66"/>
                    <a:pt x="36" y="66"/>
                  </a:cubicBezTo>
                  <a:cubicBezTo>
                    <a:pt x="12" y="66"/>
                    <a:pt x="12" y="66"/>
                    <a:pt x="12" y="66"/>
                  </a:cubicBezTo>
                  <a:lnTo>
                    <a:pt x="12" y="42"/>
                  </a:lnTo>
                  <a:close/>
                  <a:moveTo>
                    <a:pt x="12" y="72"/>
                  </a:moveTo>
                  <a:cubicBezTo>
                    <a:pt x="36" y="72"/>
                    <a:pt x="36" y="72"/>
                    <a:pt x="36" y="72"/>
                  </a:cubicBezTo>
                  <a:cubicBezTo>
                    <a:pt x="36" y="96"/>
                    <a:pt x="36" y="96"/>
                    <a:pt x="36" y="96"/>
                  </a:cubicBezTo>
                  <a:cubicBezTo>
                    <a:pt x="12" y="96"/>
                    <a:pt x="12" y="96"/>
                    <a:pt x="12" y="96"/>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7166495" y="2966174"/>
            <a:ext cx="420525" cy="401411"/>
            <a:chOff x="6340475" y="2444751"/>
            <a:chExt cx="244475" cy="233363"/>
          </a:xfrm>
          <a:solidFill>
            <a:srgbClr val="F9F9F9"/>
          </a:solidFill>
        </p:grpSpPr>
        <p:sp>
          <p:nvSpPr>
            <p:cNvPr id="21" name="Freeform 857"/>
            <p:cNvSpPr>
              <a:spLocks/>
            </p:cNvSpPr>
            <p:nvPr/>
          </p:nvSpPr>
          <p:spPr bwMode="auto">
            <a:xfrm>
              <a:off x="6340475" y="2457451"/>
              <a:ext cx="220662" cy="220663"/>
            </a:xfrm>
            <a:custGeom>
              <a:avLst/>
              <a:gdLst>
                <a:gd name="T0" fmla="*/ 47 w 94"/>
                <a:gd name="T1" fmla="*/ 0 h 94"/>
                <a:gd name="T2" fmla="*/ 0 w 94"/>
                <a:gd name="T3" fmla="*/ 47 h 94"/>
                <a:gd name="T4" fmla="*/ 47 w 94"/>
                <a:gd name="T5" fmla="*/ 94 h 94"/>
                <a:gd name="T6" fmla="*/ 94 w 94"/>
                <a:gd name="T7" fmla="*/ 47 h 94"/>
                <a:gd name="T8" fmla="*/ 47 w 94"/>
                <a:gd name="T9" fmla="*/ 47 h 94"/>
                <a:gd name="T10" fmla="*/ 47 w 94"/>
                <a:gd name="T11" fmla="*/ 0 h 94"/>
              </a:gdLst>
              <a:ahLst/>
              <a:cxnLst>
                <a:cxn ang="0">
                  <a:pos x="T0" y="T1"/>
                </a:cxn>
                <a:cxn ang="0">
                  <a:pos x="T2" y="T3"/>
                </a:cxn>
                <a:cxn ang="0">
                  <a:pos x="T4" y="T5"/>
                </a:cxn>
                <a:cxn ang="0">
                  <a:pos x="T6" y="T7"/>
                </a:cxn>
                <a:cxn ang="0">
                  <a:pos x="T8" y="T9"/>
                </a:cxn>
                <a:cxn ang="0">
                  <a:pos x="T10" y="T11"/>
                </a:cxn>
              </a:cxnLst>
              <a:rect l="0" t="0" r="r" b="b"/>
              <a:pathLst>
                <a:path w="94" h="94">
                  <a:moveTo>
                    <a:pt x="47" y="0"/>
                  </a:moveTo>
                  <a:cubicBezTo>
                    <a:pt x="21" y="0"/>
                    <a:pt x="0" y="21"/>
                    <a:pt x="0" y="47"/>
                  </a:cubicBezTo>
                  <a:cubicBezTo>
                    <a:pt x="0" y="73"/>
                    <a:pt x="21" y="94"/>
                    <a:pt x="47" y="94"/>
                  </a:cubicBezTo>
                  <a:cubicBezTo>
                    <a:pt x="73" y="94"/>
                    <a:pt x="94" y="73"/>
                    <a:pt x="94" y="47"/>
                  </a:cubicBezTo>
                  <a:cubicBezTo>
                    <a:pt x="47" y="47"/>
                    <a:pt x="47" y="47"/>
                    <a:pt x="47" y="47"/>
                  </a:cubicBez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858"/>
            <p:cNvSpPr>
              <a:spLocks/>
            </p:cNvSpPr>
            <p:nvPr/>
          </p:nvSpPr>
          <p:spPr bwMode="auto">
            <a:xfrm>
              <a:off x="6462712" y="2444751"/>
              <a:ext cx="74612" cy="107950"/>
            </a:xfrm>
            <a:custGeom>
              <a:avLst/>
              <a:gdLst>
                <a:gd name="T0" fmla="*/ 0 w 32"/>
                <a:gd name="T1" fmla="*/ 0 h 46"/>
                <a:gd name="T2" fmla="*/ 0 w 32"/>
                <a:gd name="T3" fmla="*/ 46 h 46"/>
                <a:gd name="T4" fmla="*/ 32 w 32"/>
                <a:gd name="T5" fmla="*/ 12 h 46"/>
                <a:gd name="T6" fmla="*/ 0 w 32"/>
                <a:gd name="T7" fmla="*/ 0 h 46"/>
              </a:gdLst>
              <a:ahLst/>
              <a:cxnLst>
                <a:cxn ang="0">
                  <a:pos x="T0" y="T1"/>
                </a:cxn>
                <a:cxn ang="0">
                  <a:pos x="T2" y="T3"/>
                </a:cxn>
                <a:cxn ang="0">
                  <a:pos x="T4" y="T5"/>
                </a:cxn>
                <a:cxn ang="0">
                  <a:pos x="T6" y="T7"/>
                </a:cxn>
              </a:cxnLst>
              <a:rect l="0" t="0" r="r" b="b"/>
              <a:pathLst>
                <a:path w="32" h="46">
                  <a:moveTo>
                    <a:pt x="0" y="0"/>
                  </a:moveTo>
                  <a:cubicBezTo>
                    <a:pt x="0" y="46"/>
                    <a:pt x="0" y="46"/>
                    <a:pt x="0" y="46"/>
                  </a:cubicBezTo>
                  <a:cubicBezTo>
                    <a:pt x="32" y="12"/>
                    <a:pt x="32" y="12"/>
                    <a:pt x="32" y="12"/>
                  </a:cubicBezTo>
                  <a:cubicBezTo>
                    <a:pt x="24" y="4"/>
                    <a:pt x="1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859"/>
            <p:cNvSpPr>
              <a:spLocks/>
            </p:cNvSpPr>
            <p:nvPr/>
          </p:nvSpPr>
          <p:spPr bwMode="auto">
            <a:xfrm>
              <a:off x="6473825" y="2481263"/>
              <a:ext cx="111125" cy="79375"/>
            </a:xfrm>
            <a:custGeom>
              <a:avLst/>
              <a:gdLst>
                <a:gd name="T0" fmla="*/ 47 w 47"/>
                <a:gd name="T1" fmla="*/ 34 h 34"/>
                <a:gd name="T2" fmla="*/ 32 w 47"/>
                <a:gd name="T3" fmla="*/ 0 h 34"/>
                <a:gd name="T4" fmla="*/ 0 w 47"/>
                <a:gd name="T5" fmla="*/ 34 h 34"/>
                <a:gd name="T6" fmla="*/ 0 w 47"/>
                <a:gd name="T7" fmla="*/ 34 h 34"/>
                <a:gd name="T8" fmla="*/ 47 w 47"/>
                <a:gd name="T9" fmla="*/ 34 h 34"/>
              </a:gdLst>
              <a:ahLst/>
              <a:cxnLst>
                <a:cxn ang="0">
                  <a:pos x="T0" y="T1"/>
                </a:cxn>
                <a:cxn ang="0">
                  <a:pos x="T2" y="T3"/>
                </a:cxn>
                <a:cxn ang="0">
                  <a:pos x="T4" y="T5"/>
                </a:cxn>
                <a:cxn ang="0">
                  <a:pos x="T6" y="T7"/>
                </a:cxn>
                <a:cxn ang="0">
                  <a:pos x="T8" y="T9"/>
                </a:cxn>
              </a:cxnLst>
              <a:rect l="0" t="0" r="r" b="b"/>
              <a:pathLst>
                <a:path w="47" h="34">
                  <a:moveTo>
                    <a:pt x="47" y="34"/>
                  </a:moveTo>
                  <a:cubicBezTo>
                    <a:pt x="47" y="20"/>
                    <a:pt x="41" y="8"/>
                    <a:pt x="32" y="0"/>
                  </a:cubicBezTo>
                  <a:cubicBezTo>
                    <a:pt x="0" y="34"/>
                    <a:pt x="0" y="34"/>
                    <a:pt x="0" y="34"/>
                  </a:cubicBezTo>
                  <a:cubicBezTo>
                    <a:pt x="0" y="34"/>
                    <a:pt x="0" y="34"/>
                    <a:pt x="0" y="34"/>
                  </a:cubicBezTo>
                  <a:lnTo>
                    <a:pt x="47"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Freeform 1750"/>
          <p:cNvSpPr>
            <a:spLocks/>
          </p:cNvSpPr>
          <p:nvPr/>
        </p:nvSpPr>
        <p:spPr bwMode="auto">
          <a:xfrm>
            <a:off x="9901838" y="2945497"/>
            <a:ext cx="271640" cy="365999"/>
          </a:xfrm>
          <a:custGeom>
            <a:avLst/>
            <a:gdLst>
              <a:gd name="T0" fmla="*/ 108 w 108"/>
              <a:gd name="T1" fmla="*/ 30 h 144"/>
              <a:gd name="T2" fmla="*/ 48 w 108"/>
              <a:gd name="T3" fmla="*/ 24 h 144"/>
              <a:gd name="T4" fmla="*/ 12 w 108"/>
              <a:gd name="T5" fmla="*/ 12 h 144"/>
              <a:gd name="T6" fmla="*/ 12 w 108"/>
              <a:gd name="T7" fmla="*/ 0 h 144"/>
              <a:gd name="T8" fmla="*/ 0 w 108"/>
              <a:gd name="T9" fmla="*/ 0 h 144"/>
              <a:gd name="T10" fmla="*/ 0 w 108"/>
              <a:gd name="T11" fmla="*/ 144 h 144"/>
              <a:gd name="T12" fmla="*/ 12 w 108"/>
              <a:gd name="T13" fmla="*/ 144 h 144"/>
              <a:gd name="T14" fmla="*/ 12 w 108"/>
              <a:gd name="T15" fmla="*/ 72 h 144"/>
              <a:gd name="T16" fmla="*/ 48 w 108"/>
              <a:gd name="T17" fmla="*/ 84 h 144"/>
              <a:gd name="T18" fmla="*/ 108 w 108"/>
              <a:gd name="T19" fmla="*/ 90 h 144"/>
              <a:gd name="T20" fmla="*/ 90 w 108"/>
              <a:gd name="T21" fmla="*/ 60 h 144"/>
              <a:gd name="T22" fmla="*/ 108 w 108"/>
              <a:gd name="T2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108" y="30"/>
                </a:moveTo>
                <a:cubicBezTo>
                  <a:pt x="108" y="30"/>
                  <a:pt x="72" y="24"/>
                  <a:pt x="48" y="24"/>
                </a:cubicBezTo>
                <a:cubicBezTo>
                  <a:pt x="24" y="24"/>
                  <a:pt x="12" y="12"/>
                  <a:pt x="12" y="12"/>
                </a:cubicBezTo>
                <a:cubicBezTo>
                  <a:pt x="12" y="0"/>
                  <a:pt x="12" y="0"/>
                  <a:pt x="12" y="0"/>
                </a:cubicBezTo>
                <a:cubicBezTo>
                  <a:pt x="0" y="0"/>
                  <a:pt x="0" y="0"/>
                  <a:pt x="0" y="0"/>
                </a:cubicBezTo>
                <a:cubicBezTo>
                  <a:pt x="0" y="144"/>
                  <a:pt x="0" y="144"/>
                  <a:pt x="0" y="144"/>
                </a:cubicBezTo>
                <a:cubicBezTo>
                  <a:pt x="12" y="144"/>
                  <a:pt x="12" y="144"/>
                  <a:pt x="12" y="144"/>
                </a:cubicBezTo>
                <a:cubicBezTo>
                  <a:pt x="12" y="72"/>
                  <a:pt x="12" y="72"/>
                  <a:pt x="12" y="72"/>
                </a:cubicBezTo>
                <a:cubicBezTo>
                  <a:pt x="12" y="72"/>
                  <a:pt x="24" y="84"/>
                  <a:pt x="48" y="84"/>
                </a:cubicBezTo>
                <a:cubicBezTo>
                  <a:pt x="72" y="84"/>
                  <a:pt x="108" y="90"/>
                  <a:pt x="108" y="90"/>
                </a:cubicBezTo>
                <a:cubicBezTo>
                  <a:pt x="90" y="60"/>
                  <a:pt x="90" y="60"/>
                  <a:pt x="90" y="60"/>
                </a:cubicBezTo>
                <a:lnTo>
                  <a:pt x="108" y="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矩形 24"/>
          <p:cNvSpPr/>
          <p:nvPr/>
        </p:nvSpPr>
        <p:spPr>
          <a:xfrm>
            <a:off x="5293570" y="350755"/>
            <a:ext cx="1604859" cy="461665"/>
          </a:xfrm>
          <a:prstGeom prst="rect">
            <a:avLst/>
          </a:prstGeom>
          <a:noFill/>
          <a:ln>
            <a:noFill/>
          </a:ln>
        </p:spPr>
        <p:txBody>
          <a:bodyPr wrap="square">
            <a:spAutoFit/>
          </a:bodyPr>
          <a:lstStyle/>
          <a:p>
            <a:pPr algn="ct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目录</a:t>
            </a:r>
            <a:r>
              <a:rPr lang="en-US" altLang="zh-CN" sz="2400" dirty="0">
                <a:solidFill>
                  <a:schemeClr val="bg1"/>
                </a:solidFill>
                <a:latin typeface="微软雅黑 Light" panose="020B0502040204020203" pitchFamily="34" charset="-122"/>
                <a:ea typeface="微软雅黑 Light" panose="020B0502040204020203" pitchFamily="34" charset="-122"/>
              </a:rPr>
              <a:t> </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26" name="矩形 25"/>
          <p:cNvSpPr/>
          <p:nvPr/>
        </p:nvSpPr>
        <p:spPr>
          <a:xfrm>
            <a:off x="1341499" y="3630441"/>
            <a:ext cx="1210588" cy="400110"/>
          </a:xfrm>
          <a:prstGeom prst="rect">
            <a:avLst/>
          </a:prstGeom>
        </p:spPr>
        <p:txBody>
          <a:bodyPr wrap="none">
            <a:spAutoFit/>
          </a:bodyPr>
          <a:lstStyle/>
          <a:p>
            <a:r>
              <a:rPr lang="zh-CN" altLang="en-US" sz="2000" dirty="0">
                <a:latin typeface="微软雅黑 Light" panose="020B0502040204020203" pitchFamily="34" charset="-122"/>
                <a:ea typeface="微软雅黑 Light" panose="020B0502040204020203" pitchFamily="34" charset="-122"/>
              </a:rPr>
              <a:t>成员分工</a:t>
            </a:r>
          </a:p>
        </p:txBody>
      </p:sp>
      <p:sp>
        <p:nvSpPr>
          <p:cNvPr id="27" name="矩形 26"/>
          <p:cNvSpPr/>
          <p:nvPr/>
        </p:nvSpPr>
        <p:spPr>
          <a:xfrm>
            <a:off x="3949609" y="3630441"/>
            <a:ext cx="1257075" cy="400110"/>
          </a:xfrm>
          <a:prstGeom prst="rect">
            <a:avLst/>
          </a:prstGeom>
        </p:spPr>
        <p:txBody>
          <a:bodyPr wrap="none">
            <a:spAutoFit/>
          </a:bodyPr>
          <a:lstStyle/>
          <a:p>
            <a:r>
              <a:rPr lang="zh-CN" altLang="en-US" sz="1600" dirty="0"/>
              <a:t> </a:t>
            </a:r>
            <a:r>
              <a:rPr lang="zh-CN" altLang="en-US" sz="2000" dirty="0">
                <a:latin typeface="微软雅黑 Light" panose="020B0502040204020203" pitchFamily="34" charset="-122"/>
                <a:ea typeface="微软雅黑 Light" panose="020B0502040204020203" pitchFamily="34" charset="-122"/>
              </a:rPr>
              <a:t>阶段成果</a:t>
            </a:r>
          </a:p>
        </p:txBody>
      </p:sp>
      <p:sp>
        <p:nvSpPr>
          <p:cNvPr id="28" name="矩形 27"/>
          <p:cNvSpPr/>
          <p:nvPr/>
        </p:nvSpPr>
        <p:spPr>
          <a:xfrm>
            <a:off x="6803312" y="3600760"/>
            <a:ext cx="1210588" cy="400110"/>
          </a:xfrm>
          <a:prstGeom prst="rect">
            <a:avLst/>
          </a:prstGeom>
        </p:spPr>
        <p:txBody>
          <a:bodyPr wrap="none">
            <a:spAutoFit/>
          </a:bodyPr>
          <a:lstStyle/>
          <a:p>
            <a:r>
              <a:rPr lang="zh-CN" altLang="en-US" sz="2000" dirty="0">
                <a:latin typeface="微软雅黑 Light" panose="020B0502040204020203" pitchFamily="34" charset="-122"/>
                <a:ea typeface="微软雅黑 Light" panose="020B0502040204020203" pitchFamily="34" charset="-122"/>
              </a:rPr>
              <a:t>阶段总结</a:t>
            </a:r>
          </a:p>
        </p:txBody>
      </p:sp>
      <p:sp>
        <p:nvSpPr>
          <p:cNvPr id="29" name="矩形 28"/>
          <p:cNvSpPr/>
          <p:nvPr/>
        </p:nvSpPr>
        <p:spPr>
          <a:xfrm>
            <a:off x="9365797" y="3630441"/>
            <a:ext cx="1210588" cy="400110"/>
          </a:xfrm>
          <a:prstGeom prst="rect">
            <a:avLst/>
          </a:prstGeom>
        </p:spPr>
        <p:txBody>
          <a:bodyPr wrap="none">
            <a:spAutoFit/>
          </a:bodyPr>
          <a:lstStyle/>
          <a:p>
            <a:r>
              <a:rPr lang="zh-CN" altLang="en-US" sz="2000" dirty="0">
                <a:latin typeface="微软雅黑 Light" panose="020B0502040204020203" pitchFamily="34" charset="-122"/>
                <a:ea typeface="微软雅黑 Light" panose="020B0502040204020203" pitchFamily="34" charset="-122"/>
              </a:rPr>
              <a:t>后期计划</a:t>
            </a:r>
          </a:p>
        </p:txBody>
      </p:sp>
      <p:cxnSp>
        <p:nvCxnSpPr>
          <p:cNvPr id="34" name="直接连接符 33"/>
          <p:cNvCxnSpPr/>
          <p:nvPr/>
        </p:nvCxnSpPr>
        <p:spPr>
          <a:xfrm>
            <a:off x="3259393" y="3012092"/>
            <a:ext cx="0" cy="1636808"/>
          </a:xfrm>
          <a:prstGeom prst="line">
            <a:avLst/>
          </a:prstGeom>
          <a:ln>
            <a:gradFill>
              <a:gsLst>
                <a:gs pos="0">
                  <a:schemeClr val="bg1">
                    <a:alpha val="0"/>
                  </a:schemeClr>
                </a:gs>
                <a:gs pos="44000">
                  <a:schemeClr val="tx1">
                    <a:lumMod val="95000"/>
                    <a:lumOff val="5000"/>
                    <a:alpha val="97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95999" y="3012092"/>
            <a:ext cx="0" cy="1636808"/>
          </a:xfrm>
          <a:prstGeom prst="line">
            <a:avLst/>
          </a:prstGeom>
          <a:ln>
            <a:gradFill>
              <a:gsLst>
                <a:gs pos="0">
                  <a:schemeClr val="bg1">
                    <a:alpha val="0"/>
                  </a:schemeClr>
                </a:gs>
                <a:gs pos="44000">
                  <a:schemeClr val="tx1">
                    <a:lumMod val="95000"/>
                    <a:lumOff val="5000"/>
                    <a:alpha val="97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721212" y="3012092"/>
            <a:ext cx="0" cy="1636808"/>
          </a:xfrm>
          <a:prstGeom prst="line">
            <a:avLst/>
          </a:prstGeom>
          <a:ln>
            <a:gradFill>
              <a:gsLst>
                <a:gs pos="0">
                  <a:schemeClr val="bg1">
                    <a:alpha val="0"/>
                  </a:schemeClr>
                </a:gs>
                <a:gs pos="44000">
                  <a:schemeClr val="tx1">
                    <a:lumMod val="95000"/>
                    <a:lumOff val="5000"/>
                    <a:alpha val="97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492" y="6605427"/>
            <a:ext cx="12192000" cy="50800"/>
          </a:xfrm>
          <a:prstGeom prst="rect">
            <a:avLst/>
          </a:prstGeom>
          <a:noFill/>
          <a:ln w="130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8814026"/>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8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500"/>
                            </p:stCondLst>
                            <p:childTnLst>
                              <p:par>
                                <p:cTn id="13" presetID="2" presetClass="entr" presetSubtype="4" decel="8200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82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4" decel="8200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decel="8200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decel="8200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8200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decel="82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8200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4" grpId="0" animBg="1"/>
      <p:bldP spid="25" grpId="0"/>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30"/>
            <a:ext cx="12196453" cy="6858631"/>
            <a:chOff x="0" y="-630"/>
            <a:chExt cx="12196453" cy="6858631"/>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7" name="矩形 6"/>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12398659" y="6656227"/>
            <a:ext cx="45719" cy="45719"/>
          </a:xfrm>
          <a:prstGeom prst="ellipse">
            <a:avLst/>
          </a:prstGeom>
          <a:blipFill>
            <a:blip r:embed="rId4"/>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a:endCxn id="6" idx="2"/>
          </p:cNvCxnSpPr>
          <p:nvPr/>
        </p:nvCxnSpPr>
        <p:spPr>
          <a:xfrm>
            <a:off x="6096000" y="-630"/>
            <a:ext cx="0" cy="685863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907314" y="807978"/>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p:cNvSpPr/>
          <p:nvPr/>
        </p:nvSpPr>
        <p:spPr>
          <a:xfrm>
            <a:off x="5907314" y="2685143"/>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5907314" y="4562308"/>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11"/>
          <p:cNvSpPr/>
          <p:nvPr/>
        </p:nvSpPr>
        <p:spPr>
          <a:xfrm>
            <a:off x="6419834" y="877571"/>
            <a:ext cx="2147691" cy="307777"/>
          </a:xfrm>
          <a:prstGeom prst="rect">
            <a:avLst/>
          </a:prstGeom>
        </p:spPr>
        <p:txBody>
          <a:bodyPr wrap="square">
            <a:spAutoFit/>
          </a:bodyPr>
          <a:lstStyle/>
          <a:p>
            <a:r>
              <a:rPr lang="zh-CN" altLang="en-US" sz="1400" b="0" i="0" dirty="0">
                <a:solidFill>
                  <a:schemeClr val="tx1">
                    <a:lumMod val="95000"/>
                    <a:lumOff val="5000"/>
                  </a:schemeClr>
                </a:solidFill>
                <a:effectLst/>
                <a:latin typeface="微软雅黑 Light" panose="020B0502040204020203" pitchFamily="34" charset="-122"/>
                <a:ea typeface="微软雅黑 Light" panose="020B0502040204020203" pitchFamily="34" charset="-122"/>
              </a:rPr>
              <a:t>服务器模型的搭建和完善</a:t>
            </a:r>
            <a:endParaRPr lang="en-US" altLang="zh-CN" sz="1400" b="0"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
        <p:nvSpPr>
          <p:cNvPr id="13" name="矩形 12"/>
          <p:cNvSpPr/>
          <p:nvPr/>
        </p:nvSpPr>
        <p:spPr>
          <a:xfrm>
            <a:off x="6419834" y="1185349"/>
            <a:ext cx="5637017" cy="317459"/>
          </a:xfrm>
          <a:prstGeom prst="rect">
            <a:avLst/>
          </a:prstGeom>
        </p:spPr>
        <p:txBody>
          <a:bodyPr wrap="square">
            <a:spAutoFit/>
          </a:bodyPr>
          <a:lstStyle/>
          <a:p>
            <a:pPr>
              <a:lnSpc>
                <a:spcPct val="150000"/>
              </a:lnSpc>
            </a:pPr>
            <a:r>
              <a:rPr lang="zh-CN" altLang="en-US" sz="1100" dirty="0">
                <a:solidFill>
                  <a:schemeClr val="tx1">
                    <a:lumMod val="95000"/>
                    <a:lumOff val="5000"/>
                  </a:schemeClr>
                </a:solidFill>
                <a:latin typeface="微软雅黑 Light" panose="020B0502040204020203" pitchFamily="34" charset="-122"/>
                <a:ea typeface="微软雅黑 Light" panose="020B0502040204020203" pitchFamily="34" charset="-122"/>
              </a:rPr>
              <a:t>将上周剩余的</a:t>
            </a:r>
            <a:r>
              <a:rPr lang="en-US" altLang="zh-CN" sz="1100" dirty="0">
                <a:solidFill>
                  <a:schemeClr val="tx1">
                    <a:lumMod val="95000"/>
                    <a:lumOff val="5000"/>
                  </a:schemeClr>
                </a:solidFill>
                <a:latin typeface="微软雅黑 Light" panose="020B0502040204020203" pitchFamily="34" charset="-122"/>
                <a:ea typeface="微软雅黑 Light" panose="020B0502040204020203" pitchFamily="34" charset="-122"/>
              </a:rPr>
              <a:t>20%</a:t>
            </a:r>
            <a:r>
              <a:rPr lang="zh-CN" altLang="en-US" sz="1100" dirty="0">
                <a:solidFill>
                  <a:schemeClr val="tx1">
                    <a:lumMod val="95000"/>
                    <a:lumOff val="5000"/>
                  </a:schemeClr>
                </a:solidFill>
                <a:latin typeface="微软雅黑 Light" panose="020B0502040204020203" pitchFamily="34" charset="-122"/>
                <a:ea typeface="微软雅黑 Light" panose="020B0502040204020203" pitchFamily="34" charset="-122"/>
              </a:rPr>
              <a:t>的工作完成，并对服务器进行完善。</a:t>
            </a:r>
            <a:endParaRPr lang="en-US" altLang="zh-CN" sz="11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3955774" y="2685143"/>
            <a:ext cx="1816393" cy="307777"/>
          </a:xfrm>
          <a:prstGeom prst="rect">
            <a:avLst/>
          </a:prstGeom>
        </p:spPr>
        <p:txBody>
          <a:bodyPr wrap="square">
            <a:spAutoFit/>
          </a:bodyPr>
          <a:lstStyle/>
          <a:p>
            <a:pPr algn="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完善网页的表格信息</a:t>
            </a:r>
            <a:endParaRPr lang="en-US" altLang="zh-CN" sz="1400" b="0"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
        <p:nvSpPr>
          <p:cNvPr id="15" name="矩形 14"/>
          <p:cNvSpPr/>
          <p:nvPr/>
        </p:nvSpPr>
        <p:spPr>
          <a:xfrm>
            <a:off x="148669" y="2992921"/>
            <a:ext cx="5637017" cy="571375"/>
          </a:xfrm>
          <a:prstGeom prst="rect">
            <a:avLst/>
          </a:prstGeom>
        </p:spPr>
        <p:txBody>
          <a:bodyPr wrap="square">
            <a:spAutoFit/>
          </a:bodyPr>
          <a:lstStyle/>
          <a:p>
            <a:pPr algn="r">
              <a:lnSpc>
                <a:spcPct val="150000"/>
              </a:lnSpc>
            </a:pPr>
            <a:r>
              <a:rPr lang="zh-CN" altLang="en-US" sz="1100" dirty="0">
                <a:solidFill>
                  <a:schemeClr val="tx1">
                    <a:lumMod val="95000"/>
                    <a:lumOff val="5000"/>
                  </a:schemeClr>
                </a:solidFill>
                <a:latin typeface="微软雅黑 Light" panose="020B0502040204020203" pitchFamily="34" charset="-122"/>
                <a:ea typeface="微软雅黑 Light" panose="020B0502040204020203" pitchFamily="34" charset="-122"/>
              </a:rPr>
              <a:t>由于网页的表格设计存在不足，我们需要根据事先制定的需求分析，对网页的图表信息进行完善，以更好得实现用户的需求，使得信息的呈现更加清晰明了。</a:t>
            </a:r>
            <a:endParaRPr lang="en-US" altLang="zh-CN" sz="11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22" name="Freeform 1750"/>
          <p:cNvSpPr>
            <a:spLocks/>
          </p:cNvSpPr>
          <p:nvPr/>
        </p:nvSpPr>
        <p:spPr bwMode="auto">
          <a:xfrm>
            <a:off x="6018753" y="880461"/>
            <a:ext cx="158947" cy="214160"/>
          </a:xfrm>
          <a:custGeom>
            <a:avLst/>
            <a:gdLst>
              <a:gd name="T0" fmla="*/ 108 w 108"/>
              <a:gd name="T1" fmla="*/ 30 h 144"/>
              <a:gd name="T2" fmla="*/ 48 w 108"/>
              <a:gd name="T3" fmla="*/ 24 h 144"/>
              <a:gd name="T4" fmla="*/ 12 w 108"/>
              <a:gd name="T5" fmla="*/ 12 h 144"/>
              <a:gd name="T6" fmla="*/ 12 w 108"/>
              <a:gd name="T7" fmla="*/ 0 h 144"/>
              <a:gd name="T8" fmla="*/ 0 w 108"/>
              <a:gd name="T9" fmla="*/ 0 h 144"/>
              <a:gd name="T10" fmla="*/ 0 w 108"/>
              <a:gd name="T11" fmla="*/ 144 h 144"/>
              <a:gd name="T12" fmla="*/ 12 w 108"/>
              <a:gd name="T13" fmla="*/ 144 h 144"/>
              <a:gd name="T14" fmla="*/ 12 w 108"/>
              <a:gd name="T15" fmla="*/ 72 h 144"/>
              <a:gd name="T16" fmla="*/ 48 w 108"/>
              <a:gd name="T17" fmla="*/ 84 h 144"/>
              <a:gd name="T18" fmla="*/ 108 w 108"/>
              <a:gd name="T19" fmla="*/ 90 h 144"/>
              <a:gd name="T20" fmla="*/ 90 w 108"/>
              <a:gd name="T21" fmla="*/ 60 h 144"/>
              <a:gd name="T22" fmla="*/ 108 w 108"/>
              <a:gd name="T2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108" y="30"/>
                </a:moveTo>
                <a:cubicBezTo>
                  <a:pt x="108" y="30"/>
                  <a:pt x="72" y="24"/>
                  <a:pt x="48" y="24"/>
                </a:cubicBezTo>
                <a:cubicBezTo>
                  <a:pt x="24" y="24"/>
                  <a:pt x="12" y="12"/>
                  <a:pt x="12" y="12"/>
                </a:cubicBezTo>
                <a:cubicBezTo>
                  <a:pt x="12" y="0"/>
                  <a:pt x="12" y="0"/>
                  <a:pt x="12" y="0"/>
                </a:cubicBezTo>
                <a:cubicBezTo>
                  <a:pt x="0" y="0"/>
                  <a:pt x="0" y="0"/>
                  <a:pt x="0" y="0"/>
                </a:cubicBezTo>
                <a:cubicBezTo>
                  <a:pt x="0" y="144"/>
                  <a:pt x="0" y="144"/>
                  <a:pt x="0" y="144"/>
                </a:cubicBezTo>
                <a:cubicBezTo>
                  <a:pt x="12" y="144"/>
                  <a:pt x="12" y="144"/>
                  <a:pt x="12" y="144"/>
                </a:cubicBezTo>
                <a:cubicBezTo>
                  <a:pt x="12" y="72"/>
                  <a:pt x="12" y="72"/>
                  <a:pt x="12" y="72"/>
                </a:cubicBezTo>
                <a:cubicBezTo>
                  <a:pt x="12" y="72"/>
                  <a:pt x="24" y="84"/>
                  <a:pt x="48" y="84"/>
                </a:cubicBezTo>
                <a:cubicBezTo>
                  <a:pt x="72" y="84"/>
                  <a:pt x="108" y="90"/>
                  <a:pt x="108" y="90"/>
                </a:cubicBezTo>
                <a:cubicBezTo>
                  <a:pt x="90" y="60"/>
                  <a:pt x="90" y="60"/>
                  <a:pt x="90" y="60"/>
                </a:cubicBezTo>
                <a:lnTo>
                  <a:pt x="108" y="3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310"/>
          <p:cNvSpPr>
            <a:spLocks noEditPoints="1"/>
          </p:cNvSpPr>
          <p:nvPr/>
        </p:nvSpPr>
        <p:spPr bwMode="auto">
          <a:xfrm>
            <a:off x="6018753" y="2798564"/>
            <a:ext cx="149993" cy="150641"/>
          </a:xfrm>
          <a:custGeom>
            <a:avLst/>
            <a:gdLst>
              <a:gd name="T0" fmla="*/ 24 w 196"/>
              <a:gd name="T1" fmla="*/ 133 h 197"/>
              <a:gd name="T2" fmla="*/ 24 w 196"/>
              <a:gd name="T3" fmla="*/ 62 h 197"/>
              <a:gd name="T4" fmla="*/ 61 w 196"/>
              <a:gd name="T5" fmla="*/ 24 h 197"/>
              <a:gd name="T6" fmla="*/ 158 w 196"/>
              <a:gd name="T7" fmla="*/ 24 h 197"/>
              <a:gd name="T8" fmla="*/ 123 w 196"/>
              <a:gd name="T9" fmla="*/ 0 h 197"/>
              <a:gd name="T10" fmla="*/ 37 w 196"/>
              <a:gd name="T11" fmla="*/ 0 h 197"/>
              <a:gd name="T12" fmla="*/ 0 w 196"/>
              <a:gd name="T13" fmla="*/ 37 h 197"/>
              <a:gd name="T14" fmla="*/ 0 w 196"/>
              <a:gd name="T15" fmla="*/ 99 h 197"/>
              <a:gd name="T16" fmla="*/ 24 w 196"/>
              <a:gd name="T17" fmla="*/ 133 h 197"/>
              <a:gd name="T18" fmla="*/ 36 w 196"/>
              <a:gd name="T19" fmla="*/ 74 h 197"/>
              <a:gd name="T20" fmla="*/ 36 w 196"/>
              <a:gd name="T21" fmla="*/ 123 h 197"/>
              <a:gd name="T22" fmla="*/ 74 w 196"/>
              <a:gd name="T23" fmla="*/ 160 h 197"/>
              <a:gd name="T24" fmla="*/ 111 w 196"/>
              <a:gd name="T25" fmla="*/ 160 h 197"/>
              <a:gd name="T26" fmla="*/ 135 w 196"/>
              <a:gd name="T27" fmla="*/ 197 h 197"/>
              <a:gd name="T28" fmla="*/ 160 w 196"/>
              <a:gd name="T29" fmla="*/ 160 h 197"/>
              <a:gd name="T30" fmla="*/ 196 w 196"/>
              <a:gd name="T31" fmla="*/ 123 h 197"/>
              <a:gd name="T32" fmla="*/ 196 w 196"/>
              <a:gd name="T33" fmla="*/ 74 h 197"/>
              <a:gd name="T34" fmla="*/ 160 w 196"/>
              <a:gd name="T35" fmla="*/ 37 h 197"/>
              <a:gd name="T36" fmla="*/ 74 w 196"/>
              <a:gd name="T37" fmla="*/ 37 h 197"/>
              <a:gd name="T38" fmla="*/ 36 w 196"/>
              <a:gd name="T39" fmla="*/ 74 h 197"/>
              <a:gd name="T40" fmla="*/ 172 w 196"/>
              <a:gd name="T41" fmla="*/ 72 h 197"/>
              <a:gd name="T42" fmla="*/ 172 w 196"/>
              <a:gd name="T43" fmla="*/ 123 h 197"/>
              <a:gd name="T44" fmla="*/ 159 w 196"/>
              <a:gd name="T45" fmla="*/ 136 h 197"/>
              <a:gd name="T46" fmla="*/ 152 w 196"/>
              <a:gd name="T47" fmla="*/ 136 h 197"/>
              <a:gd name="T48" fmla="*/ 135 w 196"/>
              <a:gd name="T49" fmla="*/ 160 h 197"/>
              <a:gd name="T50" fmla="*/ 119 w 196"/>
              <a:gd name="T51" fmla="*/ 136 h 197"/>
              <a:gd name="T52" fmla="*/ 74 w 196"/>
              <a:gd name="T53" fmla="*/ 136 h 197"/>
              <a:gd name="T54" fmla="*/ 60 w 196"/>
              <a:gd name="T55" fmla="*/ 123 h 197"/>
              <a:gd name="T56" fmla="*/ 60 w 196"/>
              <a:gd name="T57" fmla="*/ 72 h 197"/>
              <a:gd name="T58" fmla="*/ 74 w 196"/>
              <a:gd name="T59" fmla="*/ 60 h 197"/>
              <a:gd name="T60" fmla="*/ 159 w 196"/>
              <a:gd name="T61" fmla="*/ 60 h 197"/>
              <a:gd name="T62" fmla="*/ 172 w 196"/>
              <a:gd name="T63" fmla="*/ 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7">
                <a:moveTo>
                  <a:pt x="24" y="133"/>
                </a:moveTo>
                <a:cubicBezTo>
                  <a:pt x="24" y="62"/>
                  <a:pt x="24" y="62"/>
                  <a:pt x="24" y="62"/>
                </a:cubicBezTo>
                <a:cubicBezTo>
                  <a:pt x="24" y="41"/>
                  <a:pt x="41" y="24"/>
                  <a:pt x="61" y="24"/>
                </a:cubicBezTo>
                <a:cubicBezTo>
                  <a:pt x="158" y="24"/>
                  <a:pt x="158" y="24"/>
                  <a:pt x="158" y="24"/>
                </a:cubicBezTo>
                <a:cubicBezTo>
                  <a:pt x="153" y="10"/>
                  <a:pt x="139" y="0"/>
                  <a:pt x="123" y="0"/>
                </a:cubicBezTo>
                <a:cubicBezTo>
                  <a:pt x="37" y="0"/>
                  <a:pt x="37" y="0"/>
                  <a:pt x="37" y="0"/>
                </a:cubicBezTo>
                <a:cubicBezTo>
                  <a:pt x="16" y="0"/>
                  <a:pt x="0" y="17"/>
                  <a:pt x="0" y="37"/>
                </a:cubicBezTo>
                <a:cubicBezTo>
                  <a:pt x="0" y="99"/>
                  <a:pt x="0" y="99"/>
                  <a:pt x="0" y="99"/>
                </a:cubicBezTo>
                <a:cubicBezTo>
                  <a:pt x="0" y="115"/>
                  <a:pt x="9" y="128"/>
                  <a:pt x="24" y="133"/>
                </a:cubicBezTo>
                <a:close/>
                <a:moveTo>
                  <a:pt x="36" y="74"/>
                </a:moveTo>
                <a:cubicBezTo>
                  <a:pt x="36" y="123"/>
                  <a:pt x="36" y="123"/>
                  <a:pt x="36" y="123"/>
                </a:cubicBezTo>
                <a:cubicBezTo>
                  <a:pt x="36" y="144"/>
                  <a:pt x="53" y="160"/>
                  <a:pt x="74" y="160"/>
                </a:cubicBezTo>
                <a:cubicBezTo>
                  <a:pt x="111" y="160"/>
                  <a:pt x="111" y="160"/>
                  <a:pt x="111" y="160"/>
                </a:cubicBezTo>
                <a:cubicBezTo>
                  <a:pt x="135" y="197"/>
                  <a:pt x="135" y="197"/>
                  <a:pt x="135" y="197"/>
                </a:cubicBezTo>
                <a:cubicBezTo>
                  <a:pt x="160" y="160"/>
                  <a:pt x="160" y="160"/>
                  <a:pt x="160" y="160"/>
                </a:cubicBezTo>
                <a:cubicBezTo>
                  <a:pt x="180" y="160"/>
                  <a:pt x="196" y="144"/>
                  <a:pt x="196" y="123"/>
                </a:cubicBezTo>
                <a:cubicBezTo>
                  <a:pt x="196" y="74"/>
                  <a:pt x="196" y="74"/>
                  <a:pt x="196" y="74"/>
                </a:cubicBezTo>
                <a:cubicBezTo>
                  <a:pt x="196" y="54"/>
                  <a:pt x="180" y="37"/>
                  <a:pt x="160" y="37"/>
                </a:cubicBezTo>
                <a:cubicBezTo>
                  <a:pt x="74" y="37"/>
                  <a:pt x="74" y="37"/>
                  <a:pt x="74" y="37"/>
                </a:cubicBezTo>
                <a:cubicBezTo>
                  <a:pt x="53" y="37"/>
                  <a:pt x="36" y="54"/>
                  <a:pt x="36" y="74"/>
                </a:cubicBezTo>
                <a:close/>
                <a:moveTo>
                  <a:pt x="172" y="72"/>
                </a:moveTo>
                <a:cubicBezTo>
                  <a:pt x="172" y="123"/>
                  <a:pt x="172" y="123"/>
                  <a:pt x="172" y="123"/>
                </a:cubicBezTo>
                <a:cubicBezTo>
                  <a:pt x="172" y="130"/>
                  <a:pt x="166" y="136"/>
                  <a:pt x="159" y="136"/>
                </a:cubicBezTo>
                <a:cubicBezTo>
                  <a:pt x="152" y="136"/>
                  <a:pt x="152" y="136"/>
                  <a:pt x="152" y="136"/>
                </a:cubicBezTo>
                <a:cubicBezTo>
                  <a:pt x="135" y="160"/>
                  <a:pt x="135" y="160"/>
                  <a:pt x="135" y="160"/>
                </a:cubicBezTo>
                <a:cubicBezTo>
                  <a:pt x="119" y="136"/>
                  <a:pt x="119" y="136"/>
                  <a:pt x="119" y="136"/>
                </a:cubicBezTo>
                <a:cubicBezTo>
                  <a:pt x="74" y="136"/>
                  <a:pt x="74" y="136"/>
                  <a:pt x="74" y="136"/>
                </a:cubicBezTo>
                <a:cubicBezTo>
                  <a:pt x="67" y="136"/>
                  <a:pt x="60" y="130"/>
                  <a:pt x="60" y="123"/>
                </a:cubicBezTo>
                <a:cubicBezTo>
                  <a:pt x="60" y="72"/>
                  <a:pt x="60" y="72"/>
                  <a:pt x="60" y="72"/>
                </a:cubicBezTo>
                <a:cubicBezTo>
                  <a:pt x="60" y="66"/>
                  <a:pt x="67" y="60"/>
                  <a:pt x="74" y="60"/>
                </a:cubicBezTo>
                <a:cubicBezTo>
                  <a:pt x="159" y="60"/>
                  <a:pt x="159" y="60"/>
                  <a:pt x="159" y="60"/>
                </a:cubicBezTo>
                <a:cubicBezTo>
                  <a:pt x="166" y="60"/>
                  <a:pt x="172" y="66"/>
                  <a:pt x="172" y="72"/>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noEditPoints="1"/>
          </p:cNvSpPr>
          <p:nvPr/>
        </p:nvSpPr>
        <p:spPr bwMode="auto">
          <a:xfrm>
            <a:off x="5982337" y="4642246"/>
            <a:ext cx="217493" cy="217493"/>
          </a:xfrm>
          <a:custGeom>
            <a:avLst/>
            <a:gdLst>
              <a:gd name="T0" fmla="*/ 195 w 201"/>
              <a:gd name="T1" fmla="*/ 53 h 201"/>
              <a:gd name="T2" fmla="*/ 181 w 201"/>
              <a:gd name="T3" fmla="*/ 67 h 201"/>
              <a:gd name="T4" fmla="*/ 133 w 201"/>
              <a:gd name="T5" fmla="*/ 20 h 201"/>
              <a:gd name="T6" fmla="*/ 148 w 201"/>
              <a:gd name="T7" fmla="*/ 5 h 201"/>
              <a:gd name="T8" fmla="*/ 166 w 201"/>
              <a:gd name="T9" fmla="*/ 5 h 201"/>
              <a:gd name="T10" fmla="*/ 196 w 201"/>
              <a:gd name="T11" fmla="*/ 35 h 201"/>
              <a:gd name="T12" fmla="*/ 195 w 201"/>
              <a:gd name="T13" fmla="*/ 53 h 201"/>
              <a:gd name="T14" fmla="*/ 71 w 201"/>
              <a:gd name="T15" fmla="*/ 177 h 201"/>
              <a:gd name="T16" fmla="*/ 24 w 201"/>
              <a:gd name="T17" fmla="*/ 129 h 201"/>
              <a:gd name="T18" fmla="*/ 129 w 201"/>
              <a:gd name="T19" fmla="*/ 24 h 201"/>
              <a:gd name="T20" fmla="*/ 176 w 201"/>
              <a:gd name="T21" fmla="*/ 72 h 201"/>
              <a:gd name="T22" fmla="*/ 71 w 201"/>
              <a:gd name="T23" fmla="*/ 177 h 201"/>
              <a:gd name="T24" fmla="*/ 0 w 201"/>
              <a:gd name="T25" fmla="*/ 201 h 201"/>
              <a:gd name="T26" fmla="*/ 19 w 201"/>
              <a:gd name="T27" fmla="*/ 134 h 201"/>
              <a:gd name="T28" fmla="*/ 66 w 201"/>
              <a:gd name="T29" fmla="*/ 182 h 201"/>
              <a:gd name="T30" fmla="*/ 0 w 201"/>
              <a:gd name="T31"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1">
                <a:moveTo>
                  <a:pt x="195" y="53"/>
                </a:moveTo>
                <a:cubicBezTo>
                  <a:pt x="181" y="67"/>
                  <a:pt x="181" y="67"/>
                  <a:pt x="181" y="67"/>
                </a:cubicBezTo>
                <a:cubicBezTo>
                  <a:pt x="133" y="20"/>
                  <a:pt x="133" y="20"/>
                  <a:pt x="133" y="20"/>
                </a:cubicBezTo>
                <a:cubicBezTo>
                  <a:pt x="148" y="5"/>
                  <a:pt x="148" y="5"/>
                  <a:pt x="148" y="5"/>
                </a:cubicBezTo>
                <a:cubicBezTo>
                  <a:pt x="153" y="0"/>
                  <a:pt x="161" y="0"/>
                  <a:pt x="166" y="5"/>
                </a:cubicBezTo>
                <a:cubicBezTo>
                  <a:pt x="196" y="35"/>
                  <a:pt x="196" y="35"/>
                  <a:pt x="196" y="35"/>
                </a:cubicBezTo>
                <a:cubicBezTo>
                  <a:pt x="201" y="39"/>
                  <a:pt x="201" y="48"/>
                  <a:pt x="195" y="53"/>
                </a:cubicBezTo>
                <a:close/>
                <a:moveTo>
                  <a:pt x="71" y="177"/>
                </a:moveTo>
                <a:cubicBezTo>
                  <a:pt x="24" y="129"/>
                  <a:pt x="24" y="129"/>
                  <a:pt x="24" y="129"/>
                </a:cubicBezTo>
                <a:cubicBezTo>
                  <a:pt x="129" y="24"/>
                  <a:pt x="129" y="24"/>
                  <a:pt x="129" y="24"/>
                </a:cubicBezTo>
                <a:cubicBezTo>
                  <a:pt x="176" y="72"/>
                  <a:pt x="176" y="72"/>
                  <a:pt x="176" y="72"/>
                </a:cubicBezTo>
                <a:lnTo>
                  <a:pt x="71" y="177"/>
                </a:lnTo>
                <a:close/>
                <a:moveTo>
                  <a:pt x="0" y="201"/>
                </a:moveTo>
                <a:cubicBezTo>
                  <a:pt x="19" y="134"/>
                  <a:pt x="19" y="134"/>
                  <a:pt x="19" y="134"/>
                </a:cubicBezTo>
                <a:cubicBezTo>
                  <a:pt x="66" y="182"/>
                  <a:pt x="66" y="182"/>
                  <a:pt x="66" y="182"/>
                </a:cubicBezTo>
                <a:lnTo>
                  <a:pt x="0" y="201"/>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矩形 19">
            <a:extLst>
              <a:ext uri="{FF2B5EF4-FFF2-40B4-BE49-F238E27FC236}">
                <a16:creationId xmlns:a16="http://schemas.microsoft.com/office/drawing/2014/main" id="{9B17254C-6209-4FA3-8090-EB1AB69FFCC8}"/>
              </a:ext>
            </a:extLst>
          </p:cNvPr>
          <p:cNvSpPr/>
          <p:nvPr/>
        </p:nvSpPr>
        <p:spPr>
          <a:xfrm>
            <a:off x="6406315" y="4488357"/>
            <a:ext cx="2389815" cy="307777"/>
          </a:xfrm>
          <a:prstGeom prst="rect">
            <a:avLst/>
          </a:prstGeom>
        </p:spPr>
        <p:txBody>
          <a:bodyPr wrap="square">
            <a:spAutoFit/>
          </a:bodyPr>
          <a:lstStyle/>
          <a:p>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优化服务器和网页访问速度</a:t>
            </a:r>
            <a:endParaRPr lang="en-US" altLang="zh-CN" sz="1400" b="0"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
        <p:nvSpPr>
          <p:cNvPr id="25" name="矩形 24">
            <a:extLst>
              <a:ext uri="{FF2B5EF4-FFF2-40B4-BE49-F238E27FC236}">
                <a16:creationId xmlns:a16="http://schemas.microsoft.com/office/drawing/2014/main" id="{355F9300-5B70-4D63-8433-66DA8BA939B1}"/>
              </a:ext>
            </a:extLst>
          </p:cNvPr>
          <p:cNvSpPr/>
          <p:nvPr/>
        </p:nvSpPr>
        <p:spPr>
          <a:xfrm>
            <a:off x="6406315" y="4796135"/>
            <a:ext cx="5637017" cy="571375"/>
          </a:xfrm>
          <a:prstGeom prst="rect">
            <a:avLst/>
          </a:prstGeom>
        </p:spPr>
        <p:txBody>
          <a:bodyPr wrap="square">
            <a:spAutoFit/>
          </a:bodyPr>
          <a:lstStyle/>
          <a:p>
            <a:pPr>
              <a:lnSpc>
                <a:spcPct val="150000"/>
              </a:lnSpc>
            </a:pPr>
            <a:r>
              <a:rPr lang="zh-CN" altLang="en-US" sz="1100" dirty="0">
                <a:solidFill>
                  <a:schemeClr val="tx1">
                    <a:lumMod val="95000"/>
                    <a:lumOff val="5000"/>
                  </a:schemeClr>
                </a:solidFill>
                <a:latin typeface="微软雅黑 Light" panose="020B0502040204020203" pitchFamily="34" charset="-122"/>
                <a:ea typeface="微软雅黑 Light" panose="020B0502040204020203" pitchFamily="34" charset="-122"/>
              </a:rPr>
              <a:t>由于使用后台模板，我们的代码中存在大量冗余信息导致运行速度缓慢，故在下一周需要对代码进行优化</a:t>
            </a:r>
            <a:endParaRPr lang="en-US" altLang="zh-CN" sz="11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310774609"/>
      </p:ext>
    </p:extLst>
  </p:cSld>
  <p:clrMapOvr>
    <a:masterClrMapping/>
  </p:clrMapOvr>
  <p:transition spd="slow" advTm="3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30"/>
            <a:ext cx="12196453" cy="6858631"/>
            <a:chOff x="0" y="-630"/>
            <a:chExt cx="12196453" cy="6858631"/>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7" name="矩形 6"/>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12398659" y="6656227"/>
            <a:ext cx="45719" cy="45719"/>
          </a:xfrm>
          <a:prstGeom prst="ellipse">
            <a:avLst/>
          </a:prstGeom>
          <a:blipFill>
            <a:blip r:embed="rId4"/>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5427406"/>
            <a:ext cx="12192000" cy="1445107"/>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cxnSp>
        <p:nvCxnSpPr>
          <p:cNvPr id="8" name="直接连接符 7"/>
          <p:cNvCxnSpPr>
            <a:endCxn id="6" idx="2"/>
          </p:cNvCxnSpPr>
          <p:nvPr/>
        </p:nvCxnSpPr>
        <p:spPr>
          <a:xfrm>
            <a:off x="6096000" y="-630"/>
            <a:ext cx="0" cy="685863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907314" y="807978"/>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p:cNvSpPr/>
          <p:nvPr/>
        </p:nvSpPr>
        <p:spPr>
          <a:xfrm>
            <a:off x="5907314" y="2685143"/>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5907314" y="4562308"/>
            <a:ext cx="377371" cy="377371"/>
          </a:xfrm>
          <a:prstGeom prst="ellipse">
            <a:avLst/>
          </a:pr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11"/>
          <p:cNvSpPr/>
          <p:nvPr/>
        </p:nvSpPr>
        <p:spPr>
          <a:xfrm>
            <a:off x="6419834" y="877571"/>
            <a:ext cx="2237146" cy="307777"/>
          </a:xfrm>
          <a:prstGeom prst="rect">
            <a:avLst/>
          </a:prstGeom>
        </p:spPr>
        <p:txBody>
          <a:bodyPr wrap="square">
            <a:spAutoFit/>
          </a:bodyPr>
          <a:lstStyle/>
          <a:p>
            <a:r>
              <a:rPr lang="zh-CN" altLang="en-US" sz="1400" b="0" i="0" dirty="0">
                <a:solidFill>
                  <a:schemeClr val="tx1">
                    <a:lumMod val="95000"/>
                    <a:lumOff val="5000"/>
                  </a:schemeClr>
                </a:solidFill>
                <a:effectLst/>
                <a:latin typeface="微软雅黑 Light" panose="020B0502040204020203" pitchFamily="34" charset="-122"/>
                <a:ea typeface="微软雅黑 Light" panose="020B0502040204020203" pitchFamily="34" charset="-122"/>
              </a:rPr>
              <a:t>城市房价报告的生成</a:t>
            </a:r>
            <a:endParaRPr lang="en-US" altLang="zh-CN" sz="1400" b="0"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
        <p:nvSpPr>
          <p:cNvPr id="13" name="矩形 12"/>
          <p:cNvSpPr/>
          <p:nvPr/>
        </p:nvSpPr>
        <p:spPr>
          <a:xfrm>
            <a:off x="6419834" y="1185349"/>
            <a:ext cx="5637017" cy="571375"/>
          </a:xfrm>
          <a:prstGeom prst="rect">
            <a:avLst/>
          </a:prstGeom>
        </p:spPr>
        <p:txBody>
          <a:bodyPr wrap="square">
            <a:spAutoFit/>
          </a:bodyPr>
          <a:lstStyle/>
          <a:p>
            <a:pPr>
              <a:lnSpc>
                <a:spcPct val="150000"/>
              </a:lnSpc>
            </a:pPr>
            <a:r>
              <a:rPr lang="zh-CN" altLang="en-US" sz="1100" dirty="0">
                <a:solidFill>
                  <a:schemeClr val="tx1">
                    <a:lumMod val="95000"/>
                    <a:lumOff val="5000"/>
                  </a:schemeClr>
                </a:solidFill>
                <a:latin typeface="微软雅黑 Light" panose="020B0502040204020203" pitchFamily="34" charset="-122"/>
                <a:ea typeface="微软雅黑 Light" panose="020B0502040204020203" pitchFamily="34" charset="-122"/>
              </a:rPr>
              <a:t>为了为用户提供更加清晰的房价分析结论，我们想要为用户提供针对一个城市的房价分析的报告，其内容包括了房价历史信息和房价走向预测、</a:t>
            </a:r>
            <a:endParaRPr lang="en-US" altLang="zh-CN" sz="11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3558210" y="2685143"/>
            <a:ext cx="2213958" cy="307777"/>
          </a:xfrm>
          <a:prstGeom prst="rect">
            <a:avLst/>
          </a:prstGeom>
        </p:spPr>
        <p:txBody>
          <a:bodyPr wrap="square">
            <a:spAutoFit/>
          </a:bodyPr>
          <a:lstStyle/>
          <a:p>
            <a:pPr algn="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对整个系统进行优化调整</a:t>
            </a:r>
            <a:endParaRPr lang="en-US" altLang="zh-CN" sz="1400" b="0" i="0" dirty="0">
              <a:solidFill>
                <a:schemeClr val="tx1">
                  <a:lumMod val="95000"/>
                  <a:lumOff val="5000"/>
                </a:schemeClr>
              </a:solidFill>
              <a:effectLst/>
              <a:latin typeface="微软雅黑 Light" panose="020B0502040204020203" pitchFamily="34" charset="-122"/>
              <a:ea typeface="微软雅黑 Light" panose="020B0502040204020203" pitchFamily="34" charset="-122"/>
            </a:endParaRPr>
          </a:p>
        </p:txBody>
      </p:sp>
      <p:sp>
        <p:nvSpPr>
          <p:cNvPr id="15" name="矩形 14"/>
          <p:cNvSpPr/>
          <p:nvPr/>
        </p:nvSpPr>
        <p:spPr>
          <a:xfrm>
            <a:off x="148669" y="2992921"/>
            <a:ext cx="5637017" cy="317459"/>
          </a:xfrm>
          <a:prstGeom prst="rect">
            <a:avLst/>
          </a:prstGeom>
        </p:spPr>
        <p:txBody>
          <a:bodyPr wrap="square">
            <a:spAutoFit/>
          </a:bodyPr>
          <a:lstStyle/>
          <a:p>
            <a:pPr algn="r">
              <a:lnSpc>
                <a:spcPct val="150000"/>
              </a:lnSpc>
            </a:pPr>
            <a:r>
              <a:rPr lang="zh-CN" altLang="en-US" sz="1100" dirty="0">
                <a:solidFill>
                  <a:schemeClr val="tx1">
                    <a:lumMod val="95000"/>
                    <a:lumOff val="5000"/>
                  </a:schemeClr>
                </a:solidFill>
                <a:latin typeface="微软雅黑 Light" panose="020B0502040204020203" pitchFamily="34" charset="-122"/>
                <a:ea typeface="微软雅黑 Light" panose="020B0502040204020203" pitchFamily="34" charset="-122"/>
              </a:rPr>
              <a:t>在实现基本功能的基础上，对系统进行最后的优化工作</a:t>
            </a:r>
            <a:endParaRPr lang="en-US" altLang="zh-CN" sz="11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6284685" y="4540102"/>
            <a:ext cx="1616924" cy="461665"/>
          </a:xfrm>
          <a:prstGeom prst="rect">
            <a:avLst/>
          </a:prstGeom>
        </p:spPr>
        <p:txBody>
          <a:bodyPr wrap="square">
            <a:spAutoFit/>
          </a:bodyPr>
          <a:lstStyle/>
          <a:p>
            <a:pPr algn="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系统发布</a:t>
            </a:r>
            <a:endParaRPr lang="en-US" altLang="zh-CN" sz="1400" b="0" i="0" dirty="0">
              <a:solidFill>
                <a:schemeClr val="tx1">
                  <a:lumMod val="95000"/>
                  <a:lumOff val="5000"/>
                </a:schemeClr>
              </a:solidFill>
              <a:effectLst/>
              <a:latin typeface="微软雅黑" panose="020B0503020204020204" pitchFamily="34" charset="-122"/>
              <a:ea typeface="微软雅黑" panose="020B0503020204020204" pitchFamily="34" charset="-122"/>
            </a:endParaRPr>
          </a:p>
        </p:txBody>
      </p:sp>
      <p:sp>
        <p:nvSpPr>
          <p:cNvPr id="22" name="Freeform 1750"/>
          <p:cNvSpPr>
            <a:spLocks/>
          </p:cNvSpPr>
          <p:nvPr/>
        </p:nvSpPr>
        <p:spPr bwMode="auto">
          <a:xfrm>
            <a:off x="6018753" y="880461"/>
            <a:ext cx="158947" cy="214160"/>
          </a:xfrm>
          <a:custGeom>
            <a:avLst/>
            <a:gdLst>
              <a:gd name="T0" fmla="*/ 108 w 108"/>
              <a:gd name="T1" fmla="*/ 30 h 144"/>
              <a:gd name="T2" fmla="*/ 48 w 108"/>
              <a:gd name="T3" fmla="*/ 24 h 144"/>
              <a:gd name="T4" fmla="*/ 12 w 108"/>
              <a:gd name="T5" fmla="*/ 12 h 144"/>
              <a:gd name="T6" fmla="*/ 12 w 108"/>
              <a:gd name="T7" fmla="*/ 0 h 144"/>
              <a:gd name="T8" fmla="*/ 0 w 108"/>
              <a:gd name="T9" fmla="*/ 0 h 144"/>
              <a:gd name="T10" fmla="*/ 0 w 108"/>
              <a:gd name="T11" fmla="*/ 144 h 144"/>
              <a:gd name="T12" fmla="*/ 12 w 108"/>
              <a:gd name="T13" fmla="*/ 144 h 144"/>
              <a:gd name="T14" fmla="*/ 12 w 108"/>
              <a:gd name="T15" fmla="*/ 72 h 144"/>
              <a:gd name="T16" fmla="*/ 48 w 108"/>
              <a:gd name="T17" fmla="*/ 84 h 144"/>
              <a:gd name="T18" fmla="*/ 108 w 108"/>
              <a:gd name="T19" fmla="*/ 90 h 144"/>
              <a:gd name="T20" fmla="*/ 90 w 108"/>
              <a:gd name="T21" fmla="*/ 60 h 144"/>
              <a:gd name="T22" fmla="*/ 108 w 108"/>
              <a:gd name="T2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108" y="30"/>
                </a:moveTo>
                <a:cubicBezTo>
                  <a:pt x="108" y="30"/>
                  <a:pt x="72" y="24"/>
                  <a:pt x="48" y="24"/>
                </a:cubicBezTo>
                <a:cubicBezTo>
                  <a:pt x="24" y="24"/>
                  <a:pt x="12" y="12"/>
                  <a:pt x="12" y="12"/>
                </a:cubicBezTo>
                <a:cubicBezTo>
                  <a:pt x="12" y="0"/>
                  <a:pt x="12" y="0"/>
                  <a:pt x="12" y="0"/>
                </a:cubicBezTo>
                <a:cubicBezTo>
                  <a:pt x="0" y="0"/>
                  <a:pt x="0" y="0"/>
                  <a:pt x="0" y="0"/>
                </a:cubicBezTo>
                <a:cubicBezTo>
                  <a:pt x="0" y="144"/>
                  <a:pt x="0" y="144"/>
                  <a:pt x="0" y="144"/>
                </a:cubicBezTo>
                <a:cubicBezTo>
                  <a:pt x="12" y="144"/>
                  <a:pt x="12" y="144"/>
                  <a:pt x="12" y="144"/>
                </a:cubicBezTo>
                <a:cubicBezTo>
                  <a:pt x="12" y="72"/>
                  <a:pt x="12" y="72"/>
                  <a:pt x="12" y="72"/>
                </a:cubicBezTo>
                <a:cubicBezTo>
                  <a:pt x="12" y="72"/>
                  <a:pt x="24" y="84"/>
                  <a:pt x="48" y="84"/>
                </a:cubicBezTo>
                <a:cubicBezTo>
                  <a:pt x="72" y="84"/>
                  <a:pt x="108" y="90"/>
                  <a:pt x="108" y="90"/>
                </a:cubicBezTo>
                <a:cubicBezTo>
                  <a:pt x="90" y="60"/>
                  <a:pt x="90" y="60"/>
                  <a:pt x="90" y="60"/>
                </a:cubicBezTo>
                <a:lnTo>
                  <a:pt x="108" y="3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310"/>
          <p:cNvSpPr>
            <a:spLocks noEditPoints="1"/>
          </p:cNvSpPr>
          <p:nvPr/>
        </p:nvSpPr>
        <p:spPr bwMode="auto">
          <a:xfrm>
            <a:off x="6018753" y="2798564"/>
            <a:ext cx="149993" cy="150641"/>
          </a:xfrm>
          <a:custGeom>
            <a:avLst/>
            <a:gdLst>
              <a:gd name="T0" fmla="*/ 24 w 196"/>
              <a:gd name="T1" fmla="*/ 133 h 197"/>
              <a:gd name="T2" fmla="*/ 24 w 196"/>
              <a:gd name="T3" fmla="*/ 62 h 197"/>
              <a:gd name="T4" fmla="*/ 61 w 196"/>
              <a:gd name="T5" fmla="*/ 24 h 197"/>
              <a:gd name="T6" fmla="*/ 158 w 196"/>
              <a:gd name="T7" fmla="*/ 24 h 197"/>
              <a:gd name="T8" fmla="*/ 123 w 196"/>
              <a:gd name="T9" fmla="*/ 0 h 197"/>
              <a:gd name="T10" fmla="*/ 37 w 196"/>
              <a:gd name="T11" fmla="*/ 0 h 197"/>
              <a:gd name="T12" fmla="*/ 0 w 196"/>
              <a:gd name="T13" fmla="*/ 37 h 197"/>
              <a:gd name="T14" fmla="*/ 0 w 196"/>
              <a:gd name="T15" fmla="*/ 99 h 197"/>
              <a:gd name="T16" fmla="*/ 24 w 196"/>
              <a:gd name="T17" fmla="*/ 133 h 197"/>
              <a:gd name="T18" fmla="*/ 36 w 196"/>
              <a:gd name="T19" fmla="*/ 74 h 197"/>
              <a:gd name="T20" fmla="*/ 36 w 196"/>
              <a:gd name="T21" fmla="*/ 123 h 197"/>
              <a:gd name="T22" fmla="*/ 74 w 196"/>
              <a:gd name="T23" fmla="*/ 160 h 197"/>
              <a:gd name="T24" fmla="*/ 111 w 196"/>
              <a:gd name="T25" fmla="*/ 160 h 197"/>
              <a:gd name="T26" fmla="*/ 135 w 196"/>
              <a:gd name="T27" fmla="*/ 197 h 197"/>
              <a:gd name="T28" fmla="*/ 160 w 196"/>
              <a:gd name="T29" fmla="*/ 160 h 197"/>
              <a:gd name="T30" fmla="*/ 196 w 196"/>
              <a:gd name="T31" fmla="*/ 123 h 197"/>
              <a:gd name="T32" fmla="*/ 196 w 196"/>
              <a:gd name="T33" fmla="*/ 74 h 197"/>
              <a:gd name="T34" fmla="*/ 160 w 196"/>
              <a:gd name="T35" fmla="*/ 37 h 197"/>
              <a:gd name="T36" fmla="*/ 74 w 196"/>
              <a:gd name="T37" fmla="*/ 37 h 197"/>
              <a:gd name="T38" fmla="*/ 36 w 196"/>
              <a:gd name="T39" fmla="*/ 74 h 197"/>
              <a:gd name="T40" fmla="*/ 172 w 196"/>
              <a:gd name="T41" fmla="*/ 72 h 197"/>
              <a:gd name="T42" fmla="*/ 172 w 196"/>
              <a:gd name="T43" fmla="*/ 123 h 197"/>
              <a:gd name="T44" fmla="*/ 159 w 196"/>
              <a:gd name="T45" fmla="*/ 136 h 197"/>
              <a:gd name="T46" fmla="*/ 152 w 196"/>
              <a:gd name="T47" fmla="*/ 136 h 197"/>
              <a:gd name="T48" fmla="*/ 135 w 196"/>
              <a:gd name="T49" fmla="*/ 160 h 197"/>
              <a:gd name="T50" fmla="*/ 119 w 196"/>
              <a:gd name="T51" fmla="*/ 136 h 197"/>
              <a:gd name="T52" fmla="*/ 74 w 196"/>
              <a:gd name="T53" fmla="*/ 136 h 197"/>
              <a:gd name="T54" fmla="*/ 60 w 196"/>
              <a:gd name="T55" fmla="*/ 123 h 197"/>
              <a:gd name="T56" fmla="*/ 60 w 196"/>
              <a:gd name="T57" fmla="*/ 72 h 197"/>
              <a:gd name="T58" fmla="*/ 74 w 196"/>
              <a:gd name="T59" fmla="*/ 60 h 197"/>
              <a:gd name="T60" fmla="*/ 159 w 196"/>
              <a:gd name="T61" fmla="*/ 60 h 197"/>
              <a:gd name="T62" fmla="*/ 172 w 196"/>
              <a:gd name="T63" fmla="*/ 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7">
                <a:moveTo>
                  <a:pt x="24" y="133"/>
                </a:moveTo>
                <a:cubicBezTo>
                  <a:pt x="24" y="62"/>
                  <a:pt x="24" y="62"/>
                  <a:pt x="24" y="62"/>
                </a:cubicBezTo>
                <a:cubicBezTo>
                  <a:pt x="24" y="41"/>
                  <a:pt x="41" y="24"/>
                  <a:pt x="61" y="24"/>
                </a:cubicBezTo>
                <a:cubicBezTo>
                  <a:pt x="158" y="24"/>
                  <a:pt x="158" y="24"/>
                  <a:pt x="158" y="24"/>
                </a:cubicBezTo>
                <a:cubicBezTo>
                  <a:pt x="153" y="10"/>
                  <a:pt x="139" y="0"/>
                  <a:pt x="123" y="0"/>
                </a:cubicBezTo>
                <a:cubicBezTo>
                  <a:pt x="37" y="0"/>
                  <a:pt x="37" y="0"/>
                  <a:pt x="37" y="0"/>
                </a:cubicBezTo>
                <a:cubicBezTo>
                  <a:pt x="16" y="0"/>
                  <a:pt x="0" y="17"/>
                  <a:pt x="0" y="37"/>
                </a:cubicBezTo>
                <a:cubicBezTo>
                  <a:pt x="0" y="99"/>
                  <a:pt x="0" y="99"/>
                  <a:pt x="0" y="99"/>
                </a:cubicBezTo>
                <a:cubicBezTo>
                  <a:pt x="0" y="115"/>
                  <a:pt x="9" y="128"/>
                  <a:pt x="24" y="133"/>
                </a:cubicBezTo>
                <a:close/>
                <a:moveTo>
                  <a:pt x="36" y="74"/>
                </a:moveTo>
                <a:cubicBezTo>
                  <a:pt x="36" y="123"/>
                  <a:pt x="36" y="123"/>
                  <a:pt x="36" y="123"/>
                </a:cubicBezTo>
                <a:cubicBezTo>
                  <a:pt x="36" y="144"/>
                  <a:pt x="53" y="160"/>
                  <a:pt x="74" y="160"/>
                </a:cubicBezTo>
                <a:cubicBezTo>
                  <a:pt x="111" y="160"/>
                  <a:pt x="111" y="160"/>
                  <a:pt x="111" y="160"/>
                </a:cubicBezTo>
                <a:cubicBezTo>
                  <a:pt x="135" y="197"/>
                  <a:pt x="135" y="197"/>
                  <a:pt x="135" y="197"/>
                </a:cubicBezTo>
                <a:cubicBezTo>
                  <a:pt x="160" y="160"/>
                  <a:pt x="160" y="160"/>
                  <a:pt x="160" y="160"/>
                </a:cubicBezTo>
                <a:cubicBezTo>
                  <a:pt x="180" y="160"/>
                  <a:pt x="196" y="144"/>
                  <a:pt x="196" y="123"/>
                </a:cubicBezTo>
                <a:cubicBezTo>
                  <a:pt x="196" y="74"/>
                  <a:pt x="196" y="74"/>
                  <a:pt x="196" y="74"/>
                </a:cubicBezTo>
                <a:cubicBezTo>
                  <a:pt x="196" y="54"/>
                  <a:pt x="180" y="37"/>
                  <a:pt x="160" y="37"/>
                </a:cubicBezTo>
                <a:cubicBezTo>
                  <a:pt x="74" y="37"/>
                  <a:pt x="74" y="37"/>
                  <a:pt x="74" y="37"/>
                </a:cubicBezTo>
                <a:cubicBezTo>
                  <a:pt x="53" y="37"/>
                  <a:pt x="36" y="54"/>
                  <a:pt x="36" y="74"/>
                </a:cubicBezTo>
                <a:close/>
                <a:moveTo>
                  <a:pt x="172" y="72"/>
                </a:moveTo>
                <a:cubicBezTo>
                  <a:pt x="172" y="123"/>
                  <a:pt x="172" y="123"/>
                  <a:pt x="172" y="123"/>
                </a:cubicBezTo>
                <a:cubicBezTo>
                  <a:pt x="172" y="130"/>
                  <a:pt x="166" y="136"/>
                  <a:pt x="159" y="136"/>
                </a:cubicBezTo>
                <a:cubicBezTo>
                  <a:pt x="152" y="136"/>
                  <a:pt x="152" y="136"/>
                  <a:pt x="152" y="136"/>
                </a:cubicBezTo>
                <a:cubicBezTo>
                  <a:pt x="135" y="160"/>
                  <a:pt x="135" y="160"/>
                  <a:pt x="135" y="160"/>
                </a:cubicBezTo>
                <a:cubicBezTo>
                  <a:pt x="119" y="136"/>
                  <a:pt x="119" y="136"/>
                  <a:pt x="119" y="136"/>
                </a:cubicBezTo>
                <a:cubicBezTo>
                  <a:pt x="74" y="136"/>
                  <a:pt x="74" y="136"/>
                  <a:pt x="74" y="136"/>
                </a:cubicBezTo>
                <a:cubicBezTo>
                  <a:pt x="67" y="136"/>
                  <a:pt x="60" y="130"/>
                  <a:pt x="60" y="123"/>
                </a:cubicBezTo>
                <a:cubicBezTo>
                  <a:pt x="60" y="72"/>
                  <a:pt x="60" y="72"/>
                  <a:pt x="60" y="72"/>
                </a:cubicBezTo>
                <a:cubicBezTo>
                  <a:pt x="60" y="66"/>
                  <a:pt x="67" y="60"/>
                  <a:pt x="74" y="60"/>
                </a:cubicBezTo>
                <a:cubicBezTo>
                  <a:pt x="159" y="60"/>
                  <a:pt x="159" y="60"/>
                  <a:pt x="159" y="60"/>
                </a:cubicBezTo>
                <a:cubicBezTo>
                  <a:pt x="166" y="60"/>
                  <a:pt x="172" y="66"/>
                  <a:pt x="172" y="72"/>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noEditPoints="1"/>
          </p:cNvSpPr>
          <p:nvPr/>
        </p:nvSpPr>
        <p:spPr bwMode="auto">
          <a:xfrm>
            <a:off x="5982337" y="4642246"/>
            <a:ext cx="217493" cy="217493"/>
          </a:xfrm>
          <a:custGeom>
            <a:avLst/>
            <a:gdLst>
              <a:gd name="T0" fmla="*/ 195 w 201"/>
              <a:gd name="T1" fmla="*/ 53 h 201"/>
              <a:gd name="T2" fmla="*/ 181 w 201"/>
              <a:gd name="T3" fmla="*/ 67 h 201"/>
              <a:gd name="T4" fmla="*/ 133 w 201"/>
              <a:gd name="T5" fmla="*/ 20 h 201"/>
              <a:gd name="T6" fmla="*/ 148 w 201"/>
              <a:gd name="T7" fmla="*/ 5 h 201"/>
              <a:gd name="T8" fmla="*/ 166 w 201"/>
              <a:gd name="T9" fmla="*/ 5 h 201"/>
              <a:gd name="T10" fmla="*/ 196 w 201"/>
              <a:gd name="T11" fmla="*/ 35 h 201"/>
              <a:gd name="T12" fmla="*/ 195 w 201"/>
              <a:gd name="T13" fmla="*/ 53 h 201"/>
              <a:gd name="T14" fmla="*/ 71 w 201"/>
              <a:gd name="T15" fmla="*/ 177 h 201"/>
              <a:gd name="T16" fmla="*/ 24 w 201"/>
              <a:gd name="T17" fmla="*/ 129 h 201"/>
              <a:gd name="T18" fmla="*/ 129 w 201"/>
              <a:gd name="T19" fmla="*/ 24 h 201"/>
              <a:gd name="T20" fmla="*/ 176 w 201"/>
              <a:gd name="T21" fmla="*/ 72 h 201"/>
              <a:gd name="T22" fmla="*/ 71 w 201"/>
              <a:gd name="T23" fmla="*/ 177 h 201"/>
              <a:gd name="T24" fmla="*/ 0 w 201"/>
              <a:gd name="T25" fmla="*/ 201 h 201"/>
              <a:gd name="T26" fmla="*/ 19 w 201"/>
              <a:gd name="T27" fmla="*/ 134 h 201"/>
              <a:gd name="T28" fmla="*/ 66 w 201"/>
              <a:gd name="T29" fmla="*/ 182 h 201"/>
              <a:gd name="T30" fmla="*/ 0 w 201"/>
              <a:gd name="T31"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1">
                <a:moveTo>
                  <a:pt x="195" y="53"/>
                </a:moveTo>
                <a:cubicBezTo>
                  <a:pt x="181" y="67"/>
                  <a:pt x="181" y="67"/>
                  <a:pt x="181" y="67"/>
                </a:cubicBezTo>
                <a:cubicBezTo>
                  <a:pt x="133" y="20"/>
                  <a:pt x="133" y="20"/>
                  <a:pt x="133" y="20"/>
                </a:cubicBezTo>
                <a:cubicBezTo>
                  <a:pt x="148" y="5"/>
                  <a:pt x="148" y="5"/>
                  <a:pt x="148" y="5"/>
                </a:cubicBezTo>
                <a:cubicBezTo>
                  <a:pt x="153" y="0"/>
                  <a:pt x="161" y="0"/>
                  <a:pt x="166" y="5"/>
                </a:cubicBezTo>
                <a:cubicBezTo>
                  <a:pt x="196" y="35"/>
                  <a:pt x="196" y="35"/>
                  <a:pt x="196" y="35"/>
                </a:cubicBezTo>
                <a:cubicBezTo>
                  <a:pt x="201" y="39"/>
                  <a:pt x="201" y="48"/>
                  <a:pt x="195" y="53"/>
                </a:cubicBezTo>
                <a:close/>
                <a:moveTo>
                  <a:pt x="71" y="177"/>
                </a:moveTo>
                <a:cubicBezTo>
                  <a:pt x="24" y="129"/>
                  <a:pt x="24" y="129"/>
                  <a:pt x="24" y="129"/>
                </a:cubicBezTo>
                <a:cubicBezTo>
                  <a:pt x="129" y="24"/>
                  <a:pt x="129" y="24"/>
                  <a:pt x="129" y="24"/>
                </a:cubicBezTo>
                <a:cubicBezTo>
                  <a:pt x="176" y="72"/>
                  <a:pt x="176" y="72"/>
                  <a:pt x="176" y="72"/>
                </a:cubicBezTo>
                <a:lnTo>
                  <a:pt x="71" y="177"/>
                </a:lnTo>
                <a:close/>
                <a:moveTo>
                  <a:pt x="0" y="201"/>
                </a:moveTo>
                <a:cubicBezTo>
                  <a:pt x="19" y="134"/>
                  <a:pt x="19" y="134"/>
                  <a:pt x="19" y="134"/>
                </a:cubicBezTo>
                <a:cubicBezTo>
                  <a:pt x="66" y="182"/>
                  <a:pt x="66" y="182"/>
                  <a:pt x="66" y="182"/>
                </a:cubicBezTo>
                <a:lnTo>
                  <a:pt x="0" y="201"/>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39404913"/>
      </p:ext>
    </p:extLst>
  </p:cSld>
  <p:clrMapOvr>
    <a:masterClrMapping/>
  </p:clrMapOvr>
  <p:transition spd="slow" advTm="3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91440"/>
            <a:ext cx="29815404" cy="21041360"/>
          </a:xfrm>
          <a:prstGeom prst="rect">
            <a:avLst/>
          </a:prstGeom>
          <a:solidFill>
            <a:schemeClr val="tx1"/>
          </a:solidFill>
        </p:spPr>
      </p:pic>
      <p:sp>
        <p:nvSpPr>
          <p:cNvPr id="4" name="矩形 3">
            <a:extLst>
              <a:ext uri="{FF2B5EF4-FFF2-40B4-BE49-F238E27FC236}">
                <a16:creationId xmlns:a16="http://schemas.microsoft.com/office/drawing/2014/main" id="{10470030-C279-40A0-B78A-60EBFA6A0A56}"/>
              </a:ext>
            </a:extLst>
          </p:cNvPr>
          <p:cNvSpPr/>
          <p:nvPr/>
        </p:nvSpPr>
        <p:spPr>
          <a:xfrm>
            <a:off x="1691418" y="1024173"/>
            <a:ext cx="2550291" cy="934484"/>
          </a:xfrm>
          <a:prstGeom prst="rect">
            <a:avLst/>
          </a:prstGeom>
        </p:spPr>
        <p:txBody>
          <a:bodyPr wrap="square">
            <a:spAutoFit/>
          </a:bodyPr>
          <a:lstStyle/>
          <a:p>
            <a:pPr>
              <a:lnSpc>
                <a:spcPct val="150000"/>
              </a:lnSpc>
            </a:pPr>
            <a:r>
              <a:rPr lang="zh-CN" altLang="en-US"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谢谢观看</a:t>
            </a:r>
          </a:p>
        </p:txBody>
      </p:sp>
      <p:sp>
        <p:nvSpPr>
          <p:cNvPr id="5" name="矩形 4">
            <a:extLst>
              <a:ext uri="{FF2B5EF4-FFF2-40B4-BE49-F238E27FC236}">
                <a16:creationId xmlns:a16="http://schemas.microsoft.com/office/drawing/2014/main" id="{D0D028FE-A5B5-42E5-8E0E-7EEC5C9B324B}"/>
              </a:ext>
            </a:extLst>
          </p:cNvPr>
          <p:cNvSpPr/>
          <p:nvPr/>
        </p:nvSpPr>
        <p:spPr>
          <a:xfrm>
            <a:off x="5006647" y="2408282"/>
            <a:ext cx="3140121" cy="1834285"/>
          </a:xfrm>
          <a:prstGeom prst="rect">
            <a:avLst/>
          </a:prstGeom>
        </p:spPr>
        <p:txBody>
          <a:bodyPr wrap="square">
            <a:spAutoFit/>
          </a:bodyPr>
          <a:lstStyle/>
          <a:p>
            <a:pPr>
              <a:lnSpc>
                <a:spcPct val="150000"/>
              </a:lnSpc>
            </a:pPr>
            <a:r>
              <a:rPr lang="en-US" altLang="zh-CN"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See you </a:t>
            </a:r>
          </a:p>
          <a:p>
            <a:pPr>
              <a:lnSpc>
                <a:spcPct val="150000"/>
              </a:lnSpc>
            </a:pPr>
            <a:r>
              <a:rPr lang="en-US" altLang="zh-CN"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on 7.14</a:t>
            </a:r>
            <a:endParaRPr lang="zh-CN" altLang="en-US"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 name="矩形 5">
            <a:extLst>
              <a:ext uri="{FF2B5EF4-FFF2-40B4-BE49-F238E27FC236}">
                <a16:creationId xmlns:a16="http://schemas.microsoft.com/office/drawing/2014/main" id="{0E5482D0-D9FC-4C32-8653-0ECC8B4EC064}"/>
              </a:ext>
            </a:extLst>
          </p:cNvPr>
          <p:cNvSpPr/>
          <p:nvPr/>
        </p:nvSpPr>
        <p:spPr>
          <a:xfrm>
            <a:off x="8268547" y="5147801"/>
            <a:ext cx="3218883" cy="910955"/>
          </a:xfrm>
          <a:prstGeom prst="rect">
            <a:avLst/>
          </a:prstGeom>
        </p:spPr>
        <p:txBody>
          <a:bodyPr wrap="square">
            <a:spAutoFit/>
          </a:bodyPr>
          <a:lstStyle/>
          <a:p>
            <a:pPr>
              <a:lnSpc>
                <a:spcPct val="150000"/>
              </a:lnSpc>
            </a:pPr>
            <a:r>
              <a:rPr lang="en-US" altLang="zh-CN" sz="28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By</a:t>
            </a:r>
            <a:r>
              <a:rPr lang="en-US" altLang="zh-CN"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a:t>
            </a:r>
            <a:r>
              <a:rPr lang="en-US" altLang="zh-CN" sz="16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996</a:t>
            </a:r>
            <a:r>
              <a:rPr lang="zh-CN" altLang="en-US" sz="16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也付不起首付小队</a:t>
            </a:r>
            <a:endParaRPr lang="zh-CN" altLang="en-US" sz="4000"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1973929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398659" y="6656227"/>
            <a:ext cx="45719" cy="45719"/>
          </a:xfrm>
          <a:prstGeom prst="ellipse">
            <a:avLst/>
          </a:prstGeom>
          <a:blipFill>
            <a:blip r:embed="rId3"/>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0"/>
            <a:ext cx="12192000" cy="6908800"/>
            <a:chOff x="0" y="0"/>
            <a:chExt cx="12192000" cy="690880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b="9333"/>
            <a:stretch/>
          </p:blipFill>
          <p:spPr>
            <a:xfrm>
              <a:off x="0" y="0"/>
              <a:ext cx="12192000" cy="6908800"/>
            </a:xfrm>
            <a:prstGeom prst="rect">
              <a:avLst/>
            </a:prstGeom>
          </p:spPr>
        </p:pic>
        <p:sp>
          <p:nvSpPr>
            <p:cNvPr id="7" name="矩形 6"/>
            <p:cNvSpPr/>
            <p:nvPr/>
          </p:nvSpPr>
          <p:spPr>
            <a:xfrm>
              <a:off x="0" y="0"/>
              <a:ext cx="12192000" cy="6908800"/>
            </a:xfrm>
            <a:prstGeom prst="rect">
              <a:avLst/>
            </a:prstGeom>
            <a:solidFill>
              <a:schemeClr val="tx1">
                <a:lumMod val="85000"/>
                <a:lumOff val="15000"/>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矩形 1"/>
          <p:cNvSpPr/>
          <p:nvPr/>
        </p:nvSpPr>
        <p:spPr>
          <a:xfrm>
            <a:off x="2194743" y="1240056"/>
            <a:ext cx="3062514" cy="422340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841145" y="4436236"/>
            <a:ext cx="246743" cy="246743"/>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6919521" y="3401713"/>
            <a:ext cx="336734" cy="290286"/>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V="1">
            <a:off x="7087888" y="-386023"/>
            <a:ext cx="4738070" cy="4739199"/>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349902" y="-386023"/>
            <a:ext cx="3800120" cy="3800120"/>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068819" y="4010613"/>
            <a:ext cx="1415772" cy="461665"/>
          </a:xfrm>
          <a:prstGeom prst="rect">
            <a:avLst/>
          </a:prstGeom>
        </p:spPr>
        <p:txBody>
          <a:bodyPr wrap="none">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成员分工</a:t>
            </a:r>
          </a:p>
        </p:txBody>
      </p:sp>
      <p:sp>
        <p:nvSpPr>
          <p:cNvPr id="29" name="矩形 28"/>
          <p:cNvSpPr/>
          <p:nvPr/>
        </p:nvSpPr>
        <p:spPr>
          <a:xfrm>
            <a:off x="2233375" y="1207061"/>
            <a:ext cx="57900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1</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740A2C67-82A4-45C3-B337-A84C72D4636C}"/>
              </a:ext>
            </a:extLst>
          </p:cNvPr>
          <p:cNvPicPr>
            <a:picLocks noChangeAspect="1"/>
          </p:cNvPicPr>
          <p:nvPr/>
        </p:nvPicPr>
        <p:blipFill>
          <a:blip r:embed="rId5"/>
          <a:stretch>
            <a:fillRect/>
          </a:stretch>
        </p:blipFill>
        <p:spPr>
          <a:xfrm>
            <a:off x="3099991" y="2397158"/>
            <a:ext cx="1353429" cy="1133954"/>
          </a:xfrm>
          <a:prstGeom prst="rect">
            <a:avLst/>
          </a:prstGeom>
        </p:spPr>
      </p:pic>
    </p:spTree>
    <p:extLst>
      <p:ext uri="{BB962C8B-B14F-4D97-AF65-F5344CB8AC3E}">
        <p14:creationId xmlns:p14="http://schemas.microsoft.com/office/powerpoint/2010/main" val="2712769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17" y="0"/>
            <a:ext cx="12196453" cy="6858631"/>
            <a:chOff x="0" y="-630"/>
            <a:chExt cx="12196453" cy="6858631"/>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6" name="矩形 5"/>
            <p:cNvSpPr/>
            <p:nvPr/>
          </p:nvSpPr>
          <p:spPr>
            <a:xfrm>
              <a:off x="1" y="-630"/>
              <a:ext cx="12196452" cy="6858001"/>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椭圆 3"/>
          <p:cNvSpPr/>
          <p:nvPr/>
        </p:nvSpPr>
        <p:spPr>
          <a:xfrm>
            <a:off x="12398659" y="6656227"/>
            <a:ext cx="45719" cy="45719"/>
          </a:xfrm>
          <a:prstGeom prst="ellipse">
            <a:avLst/>
          </a:prstGeom>
          <a:blipFill>
            <a:blip r:embed="rId4"/>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14938" y="386673"/>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方正兰亭细黑_GBK_M" panose="02010600010101010101" pitchFamily="2" charset="2"/>
              </a:rPr>
              <a:t>团队组成</a:t>
            </a:r>
          </a:p>
        </p:txBody>
      </p:sp>
      <p:sp>
        <p:nvSpPr>
          <p:cNvPr id="2" name="等腰三角形 1"/>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p:cNvSpPr/>
          <p:nvPr/>
        </p:nvSpPr>
        <p:spPr>
          <a:xfrm>
            <a:off x="424460" y="807851"/>
            <a:ext cx="5902598" cy="337913"/>
          </a:xfrm>
          <a:prstGeom prst="rect">
            <a:avLst/>
          </a:prstGeom>
        </p:spPr>
        <p:txBody>
          <a:bodyPr wrap="square">
            <a:spAutoFit/>
          </a:bodyPr>
          <a:lstStyle/>
          <a:p>
            <a:pPr>
              <a:lnSpc>
                <a:spcPct val="150000"/>
              </a:lnSpc>
            </a:pPr>
            <a:r>
              <a:rPr lang="zh-CN" altLang="en-US" sz="1200" b="1" dirty="0">
                <a:solidFill>
                  <a:schemeClr val="bg1"/>
                </a:solidFill>
                <a:latin typeface="微软雅黑 Light" panose="020B0502040204020203" pitchFamily="34" charset="-122"/>
                <a:ea typeface="微软雅黑 Light" panose="020B0502040204020203" pitchFamily="34" charset="-122"/>
              </a:rPr>
              <a:t>每个小伙伴都不是咸鱼！！！</a:t>
            </a:r>
            <a:endParaRPr lang="en-US" altLang="zh-CN" sz="1200" b="1" dirty="0">
              <a:solidFill>
                <a:schemeClr val="bg1"/>
              </a:solidFill>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a:off x="4056217" y="2033432"/>
            <a:ext cx="0" cy="2476500"/>
          </a:xfrm>
          <a:prstGeom prst="line">
            <a:avLst/>
          </a:prstGeom>
          <a:ln>
            <a:gradFill flip="none" rotWithShape="1">
              <a:gsLst>
                <a:gs pos="14000">
                  <a:srgbClr val="353638">
                    <a:alpha val="0"/>
                  </a:srgbClr>
                </a:gs>
                <a:gs pos="54000">
                  <a:schemeClr val="accent2"/>
                </a:gs>
                <a:gs pos="90000">
                  <a:srgbClr val="191D24">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266188" y="2033432"/>
            <a:ext cx="0" cy="2476500"/>
          </a:xfrm>
          <a:prstGeom prst="line">
            <a:avLst/>
          </a:prstGeom>
          <a:ln>
            <a:gradFill flip="none" rotWithShape="1">
              <a:gsLst>
                <a:gs pos="14000">
                  <a:srgbClr val="353638">
                    <a:alpha val="0"/>
                  </a:srgbClr>
                </a:gs>
                <a:gs pos="54000">
                  <a:schemeClr val="accent2"/>
                </a:gs>
                <a:gs pos="90000">
                  <a:srgbClr val="191D24">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399606" y="4805435"/>
            <a:ext cx="1625600" cy="400110"/>
          </a:xfrm>
          <a:prstGeom prst="rect">
            <a:avLst/>
          </a:prstGeom>
          <a:ln>
            <a:solidFill>
              <a:schemeClr val="accent2"/>
            </a:solidFill>
          </a:ln>
        </p:spPr>
        <p:txBody>
          <a:bodyPr wrap="square" anchor="ctr">
            <a:spAutoFit/>
          </a:bodyPr>
          <a:lstStyle/>
          <a:p>
            <a:pPr algn="ctr"/>
            <a:r>
              <a:rPr lang="zh-CN" altLang="en-US" sz="2000" b="1" dirty="0">
                <a:solidFill>
                  <a:schemeClr val="bg1"/>
                </a:solidFill>
                <a:latin typeface="微软雅黑 Light" panose="020B0502040204020203" pitchFamily="34" charset="-122"/>
                <a:ea typeface="微软雅黑 Light" panose="020B0502040204020203" pitchFamily="34" charset="-122"/>
              </a:rPr>
              <a:t>刘亦凡</a:t>
            </a:r>
          </a:p>
        </p:txBody>
      </p:sp>
      <p:sp>
        <p:nvSpPr>
          <p:cNvPr id="26" name="矩形 25"/>
          <p:cNvSpPr/>
          <p:nvPr/>
        </p:nvSpPr>
        <p:spPr>
          <a:xfrm>
            <a:off x="5238955" y="4805435"/>
            <a:ext cx="1625600" cy="400110"/>
          </a:xfrm>
          <a:prstGeom prst="rect">
            <a:avLst/>
          </a:prstGeom>
          <a:ln>
            <a:solidFill>
              <a:schemeClr val="accent2"/>
            </a:solidFill>
          </a:ln>
        </p:spPr>
        <p:txBody>
          <a:bodyPr wrap="square" anchor="ctr">
            <a:spAutoFit/>
          </a:bodyPr>
          <a:lstStyle/>
          <a:p>
            <a:pPr algn="ctr"/>
            <a:r>
              <a:rPr lang="zh-CN" altLang="en-US" sz="2000" b="1" dirty="0">
                <a:solidFill>
                  <a:schemeClr val="bg1"/>
                </a:solidFill>
                <a:latin typeface="微软雅黑 Light" panose="020B0502040204020203" pitchFamily="34" charset="-122"/>
                <a:ea typeface="微软雅黑 Light" panose="020B0502040204020203" pitchFamily="34" charset="-122"/>
              </a:rPr>
              <a:t>陈潇阳</a:t>
            </a:r>
          </a:p>
        </p:txBody>
      </p:sp>
      <p:sp>
        <p:nvSpPr>
          <p:cNvPr id="27" name="矩形 26"/>
          <p:cNvSpPr/>
          <p:nvPr/>
        </p:nvSpPr>
        <p:spPr>
          <a:xfrm>
            <a:off x="9265801" y="4805435"/>
            <a:ext cx="1625600" cy="400110"/>
          </a:xfrm>
          <a:prstGeom prst="rect">
            <a:avLst/>
          </a:prstGeom>
          <a:ln>
            <a:solidFill>
              <a:schemeClr val="accent2"/>
            </a:solidFill>
          </a:ln>
        </p:spPr>
        <p:txBody>
          <a:bodyPr wrap="square" anchor="ctr">
            <a:spAutoFit/>
          </a:bodyPr>
          <a:lstStyle/>
          <a:p>
            <a:pPr algn="ctr"/>
            <a:r>
              <a:rPr lang="zh-CN" altLang="en-US" sz="2000" b="1" dirty="0">
                <a:solidFill>
                  <a:schemeClr val="bg1"/>
                </a:solidFill>
                <a:latin typeface="微软雅黑 Light" panose="020B0502040204020203" pitchFamily="34" charset="-122"/>
                <a:ea typeface="微软雅黑 Light" panose="020B0502040204020203" pitchFamily="34" charset="-122"/>
              </a:rPr>
              <a:t>田国庆</a:t>
            </a:r>
          </a:p>
        </p:txBody>
      </p:sp>
      <p:pic>
        <p:nvPicPr>
          <p:cNvPr id="13" name="图片 12">
            <a:extLst>
              <a:ext uri="{FF2B5EF4-FFF2-40B4-BE49-F238E27FC236}">
                <a16:creationId xmlns:a16="http://schemas.microsoft.com/office/drawing/2014/main" id="{7E418FAB-B7FB-4282-893B-7B3DE36CDF0A}"/>
              </a:ext>
            </a:extLst>
          </p:cNvPr>
          <p:cNvPicPr>
            <a:picLocks noChangeAspect="1"/>
          </p:cNvPicPr>
          <p:nvPr/>
        </p:nvPicPr>
        <p:blipFill>
          <a:blip r:embed="rId5"/>
          <a:stretch>
            <a:fillRect/>
          </a:stretch>
        </p:blipFill>
        <p:spPr>
          <a:xfrm>
            <a:off x="8975553" y="2021787"/>
            <a:ext cx="2507082" cy="2476500"/>
          </a:xfrm>
          <a:prstGeom prst="rect">
            <a:avLst/>
          </a:prstGeom>
        </p:spPr>
      </p:pic>
      <p:sp>
        <p:nvSpPr>
          <p:cNvPr id="28" name="矩形 27"/>
          <p:cNvSpPr/>
          <p:nvPr/>
        </p:nvSpPr>
        <p:spPr>
          <a:xfrm>
            <a:off x="636107" y="5405025"/>
            <a:ext cx="3152597" cy="789127"/>
          </a:xfrm>
          <a:prstGeom prst="rect">
            <a:avLst/>
          </a:prstGeom>
        </p:spPr>
        <p:txBody>
          <a:bodyPr wrap="square">
            <a:spAutoFit/>
          </a:bodyPr>
          <a:lstStyle/>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项目经理</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前端</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4475456" y="5405025"/>
            <a:ext cx="3152597" cy="789127"/>
          </a:xfrm>
          <a:prstGeom prst="rect">
            <a:avLst/>
          </a:prstGeom>
        </p:spPr>
        <p:txBody>
          <a:bodyPr wrap="square">
            <a:spAutoFit/>
          </a:bodyPr>
          <a:lstStyle/>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产品经理</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后端</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p:txBody>
      </p:sp>
      <p:sp>
        <p:nvSpPr>
          <p:cNvPr id="32" name="矩形 31"/>
          <p:cNvSpPr/>
          <p:nvPr/>
        </p:nvSpPr>
        <p:spPr>
          <a:xfrm>
            <a:off x="8530980" y="5405025"/>
            <a:ext cx="3152597" cy="789127"/>
          </a:xfrm>
          <a:prstGeom prst="rect">
            <a:avLst/>
          </a:prstGeom>
        </p:spPr>
        <p:txBody>
          <a:bodyPr wrap="square">
            <a:spAutoFit/>
          </a:bodyPr>
          <a:lstStyle/>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技术主管</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后端（前端？）</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p:txBody>
      </p:sp>
      <p:pic>
        <p:nvPicPr>
          <p:cNvPr id="11" name="图片 10">
            <a:extLst>
              <a:ext uri="{FF2B5EF4-FFF2-40B4-BE49-F238E27FC236}">
                <a16:creationId xmlns:a16="http://schemas.microsoft.com/office/drawing/2014/main" id="{DBE7F1FB-44DD-43CA-B127-F29F46059CF8}"/>
              </a:ext>
            </a:extLst>
          </p:cNvPr>
          <p:cNvPicPr>
            <a:picLocks noChangeAspect="1"/>
          </p:cNvPicPr>
          <p:nvPr/>
        </p:nvPicPr>
        <p:blipFill>
          <a:blip r:embed="rId6"/>
          <a:stretch>
            <a:fillRect/>
          </a:stretch>
        </p:blipFill>
        <p:spPr>
          <a:xfrm>
            <a:off x="4858850" y="2021787"/>
            <a:ext cx="2474299" cy="2476500"/>
          </a:xfrm>
          <a:prstGeom prst="rect">
            <a:avLst/>
          </a:prstGeom>
        </p:spPr>
      </p:pic>
      <p:pic>
        <p:nvPicPr>
          <p:cNvPr id="12" name="图片 11">
            <a:extLst>
              <a:ext uri="{FF2B5EF4-FFF2-40B4-BE49-F238E27FC236}">
                <a16:creationId xmlns:a16="http://schemas.microsoft.com/office/drawing/2014/main" id="{2D98FBF7-0066-4B39-9643-458B9A4AA8D8}"/>
              </a:ext>
            </a:extLst>
          </p:cNvPr>
          <p:cNvPicPr>
            <a:picLocks noChangeAspect="1"/>
          </p:cNvPicPr>
          <p:nvPr/>
        </p:nvPicPr>
        <p:blipFill>
          <a:blip r:embed="rId7"/>
          <a:stretch>
            <a:fillRect/>
          </a:stretch>
        </p:blipFill>
        <p:spPr>
          <a:xfrm>
            <a:off x="784778" y="2021787"/>
            <a:ext cx="2481044" cy="2476500"/>
          </a:xfrm>
          <a:prstGeom prst="rect">
            <a:avLst/>
          </a:prstGeom>
        </p:spPr>
      </p:pic>
    </p:spTree>
    <p:extLst>
      <p:ext uri="{BB962C8B-B14F-4D97-AF65-F5344CB8AC3E}">
        <p14:creationId xmlns:p14="http://schemas.microsoft.com/office/powerpoint/2010/main" val="2487508560"/>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6" name="矩形 5"/>
          <p:cNvSpPr/>
          <p:nvPr/>
        </p:nvSpPr>
        <p:spPr>
          <a:xfrm>
            <a:off x="7822" y="0"/>
            <a:ext cx="12196452" cy="6858001"/>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12398659" y="6656227"/>
            <a:ext cx="45719" cy="45719"/>
          </a:xfrm>
          <a:prstGeom prst="ellipse">
            <a:avLst/>
          </a:prstGeom>
          <a:blipFill>
            <a:blip r:embed="rId4"/>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14938" y="386673"/>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方正兰亭细黑_GBK_M" panose="02010600010101010101" pitchFamily="2" charset="2"/>
              </a:rPr>
              <a:t>团队组成</a:t>
            </a:r>
          </a:p>
        </p:txBody>
      </p:sp>
      <p:sp>
        <p:nvSpPr>
          <p:cNvPr id="2" name="等腰三角形 1"/>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p:cNvSpPr/>
          <p:nvPr/>
        </p:nvSpPr>
        <p:spPr>
          <a:xfrm>
            <a:off x="424460" y="807851"/>
            <a:ext cx="5902598" cy="337913"/>
          </a:xfrm>
          <a:prstGeom prst="rect">
            <a:avLst/>
          </a:prstGeom>
        </p:spPr>
        <p:txBody>
          <a:bodyPr wrap="square">
            <a:spAutoFit/>
          </a:bodyPr>
          <a:lstStyle/>
          <a:p>
            <a:pPr>
              <a:lnSpc>
                <a:spcPct val="150000"/>
              </a:lnSpc>
            </a:pPr>
            <a:r>
              <a:rPr lang="zh-CN" altLang="en-US" sz="1200" b="1" dirty="0">
                <a:solidFill>
                  <a:schemeClr val="bg1"/>
                </a:solidFill>
                <a:latin typeface="微软雅黑 Light" panose="020B0502040204020203" pitchFamily="34" charset="-122"/>
                <a:ea typeface="微软雅黑 Light" panose="020B0502040204020203" pitchFamily="34" charset="-122"/>
              </a:rPr>
              <a:t>每个小伙伴都不是咸鱼！！！</a:t>
            </a:r>
            <a:endParaRPr lang="en-US" altLang="zh-CN" sz="1200" b="1" dirty="0">
              <a:solidFill>
                <a:schemeClr val="bg1"/>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3178710" y="4924640"/>
            <a:ext cx="1625600" cy="400110"/>
          </a:xfrm>
          <a:prstGeom prst="rect">
            <a:avLst/>
          </a:prstGeom>
          <a:ln>
            <a:solidFill>
              <a:schemeClr val="accent2"/>
            </a:solidFill>
          </a:ln>
        </p:spPr>
        <p:txBody>
          <a:bodyPr wrap="square" anchor="ctr">
            <a:spAutoFit/>
          </a:bodyPr>
          <a:lstStyle/>
          <a:p>
            <a:pPr algn="ctr"/>
            <a:r>
              <a:rPr lang="zh-CN" altLang="en-US" sz="2000" b="1" dirty="0">
                <a:solidFill>
                  <a:schemeClr val="bg1"/>
                </a:solidFill>
                <a:latin typeface="微软雅黑 Light" panose="020B0502040204020203" pitchFamily="34" charset="-122"/>
                <a:ea typeface="微软雅黑 Light" panose="020B0502040204020203" pitchFamily="34" charset="-122"/>
              </a:rPr>
              <a:t>施立耀</a:t>
            </a:r>
          </a:p>
        </p:txBody>
      </p:sp>
      <p:sp>
        <p:nvSpPr>
          <p:cNvPr id="28" name="矩形 27"/>
          <p:cNvSpPr/>
          <p:nvPr/>
        </p:nvSpPr>
        <p:spPr>
          <a:xfrm>
            <a:off x="2415211" y="5524230"/>
            <a:ext cx="3152597" cy="419795"/>
          </a:xfrm>
          <a:prstGeom prst="rect">
            <a:avLst/>
          </a:prstGeom>
        </p:spPr>
        <p:txBody>
          <a:bodyPr wrap="square">
            <a:spAutoFit/>
          </a:bodyPr>
          <a:lstStyle/>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前端</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a:off x="5835321" y="2152637"/>
            <a:ext cx="0" cy="2476500"/>
          </a:xfrm>
          <a:prstGeom prst="line">
            <a:avLst/>
          </a:prstGeom>
          <a:ln>
            <a:gradFill flip="none" rotWithShape="1">
              <a:gsLst>
                <a:gs pos="14000">
                  <a:srgbClr val="353638">
                    <a:alpha val="0"/>
                  </a:srgbClr>
                </a:gs>
                <a:gs pos="54000">
                  <a:schemeClr val="accent2"/>
                </a:gs>
                <a:gs pos="90000">
                  <a:srgbClr val="191D24">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018059" y="4924640"/>
            <a:ext cx="1625600" cy="400110"/>
          </a:xfrm>
          <a:prstGeom prst="rect">
            <a:avLst/>
          </a:prstGeom>
          <a:ln>
            <a:solidFill>
              <a:schemeClr val="accent2"/>
            </a:solidFill>
          </a:ln>
        </p:spPr>
        <p:txBody>
          <a:bodyPr wrap="square" anchor="ctr">
            <a:spAutoFit/>
          </a:bodyPr>
          <a:lstStyle/>
          <a:p>
            <a:pPr algn="ctr"/>
            <a:r>
              <a:rPr lang="zh-CN" altLang="en-US" sz="2000" b="1" dirty="0">
                <a:solidFill>
                  <a:schemeClr val="bg1"/>
                </a:solidFill>
                <a:latin typeface="微软雅黑 Light" panose="020B0502040204020203" pitchFamily="34" charset="-122"/>
                <a:ea typeface="微软雅黑 Light" panose="020B0502040204020203" pitchFamily="34" charset="-122"/>
              </a:rPr>
              <a:t>蒋梓健</a:t>
            </a:r>
          </a:p>
        </p:txBody>
      </p:sp>
      <p:sp>
        <p:nvSpPr>
          <p:cNvPr id="31" name="矩形 30"/>
          <p:cNvSpPr/>
          <p:nvPr/>
        </p:nvSpPr>
        <p:spPr>
          <a:xfrm>
            <a:off x="6254560" y="5524230"/>
            <a:ext cx="3152597" cy="419795"/>
          </a:xfrm>
          <a:prstGeom prst="rect">
            <a:avLst/>
          </a:prstGeom>
        </p:spPr>
        <p:txBody>
          <a:bodyPr wrap="square">
            <a:spAutoFit/>
          </a:bodyPr>
          <a:lstStyle/>
          <a:p>
            <a:pPr algn="ct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后端</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p:txBody>
      </p:sp>
      <p:pic>
        <p:nvPicPr>
          <p:cNvPr id="18" name="图片 17">
            <a:extLst>
              <a:ext uri="{FF2B5EF4-FFF2-40B4-BE49-F238E27FC236}">
                <a16:creationId xmlns:a16="http://schemas.microsoft.com/office/drawing/2014/main" id="{7AC7F3B0-C1A9-44E9-908B-223645E640DA}"/>
              </a:ext>
            </a:extLst>
          </p:cNvPr>
          <p:cNvPicPr>
            <a:picLocks noChangeAspect="1"/>
          </p:cNvPicPr>
          <p:nvPr/>
        </p:nvPicPr>
        <p:blipFill>
          <a:blip r:embed="rId5"/>
          <a:stretch>
            <a:fillRect/>
          </a:stretch>
        </p:blipFill>
        <p:spPr>
          <a:xfrm>
            <a:off x="6637954" y="2152637"/>
            <a:ext cx="2474299" cy="2477495"/>
          </a:xfrm>
          <a:prstGeom prst="rect">
            <a:avLst/>
          </a:prstGeom>
        </p:spPr>
      </p:pic>
      <p:pic>
        <p:nvPicPr>
          <p:cNvPr id="17" name="图片 16">
            <a:extLst>
              <a:ext uri="{FF2B5EF4-FFF2-40B4-BE49-F238E27FC236}">
                <a16:creationId xmlns:a16="http://schemas.microsoft.com/office/drawing/2014/main" id="{B1FB0914-693C-475B-AF96-9131426BCB57}"/>
              </a:ext>
            </a:extLst>
          </p:cNvPr>
          <p:cNvPicPr>
            <a:picLocks noChangeAspect="1"/>
          </p:cNvPicPr>
          <p:nvPr/>
        </p:nvPicPr>
        <p:blipFill>
          <a:blip r:embed="rId6"/>
          <a:stretch>
            <a:fillRect/>
          </a:stretch>
        </p:blipFill>
        <p:spPr>
          <a:xfrm>
            <a:off x="2570629" y="2152637"/>
            <a:ext cx="2474297" cy="2474297"/>
          </a:xfrm>
          <a:prstGeom prst="rect">
            <a:avLst/>
          </a:prstGeom>
        </p:spPr>
      </p:pic>
    </p:spTree>
    <p:extLst>
      <p:ext uri="{BB962C8B-B14F-4D97-AF65-F5344CB8AC3E}">
        <p14:creationId xmlns:p14="http://schemas.microsoft.com/office/powerpoint/2010/main" val="737945262"/>
      </p:ext>
    </p:extLst>
  </p:cSld>
  <p:clrMapOvr>
    <a:masterClrMapping/>
  </p:clrMapOvr>
  <mc:AlternateContent xmlns:mc="http://schemas.openxmlformats.org/markup-compatibility/2006" xmlns:p14="http://schemas.microsoft.com/office/powerpoint/2010/main">
    <mc:Choice Requires="p14">
      <p:transition spd="slow" p14:dur="1250" advTm="3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P spid="26"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4" name="矩形 3"/>
          <p:cNvSpPr/>
          <p:nvPr/>
        </p:nvSpPr>
        <p:spPr>
          <a:xfrm>
            <a:off x="-12274" y="16410"/>
            <a:ext cx="12196452" cy="6858631"/>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958645" y="3642852"/>
            <a:ext cx="796413" cy="796413"/>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p:cNvSpPr/>
          <p:nvPr/>
        </p:nvSpPr>
        <p:spPr>
          <a:xfrm>
            <a:off x="10250128" y="2359741"/>
            <a:ext cx="796413" cy="796413"/>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矩形 28"/>
          <p:cNvSpPr/>
          <p:nvPr/>
        </p:nvSpPr>
        <p:spPr>
          <a:xfrm>
            <a:off x="457199" y="5117690"/>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矩形 35"/>
          <p:cNvSpPr/>
          <p:nvPr/>
        </p:nvSpPr>
        <p:spPr>
          <a:xfrm>
            <a:off x="9733934" y="3715119"/>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9733933" y="3705217"/>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9" name="直接连接符 38"/>
          <p:cNvCxnSpPr>
            <a:cxnSpLocks/>
          </p:cNvCxnSpPr>
          <p:nvPr/>
        </p:nvCxnSpPr>
        <p:spPr>
          <a:xfrm flipV="1">
            <a:off x="1979751" y="3019841"/>
            <a:ext cx="1217585" cy="786716"/>
          </a:xfrm>
          <a:prstGeom prst="line">
            <a:avLst/>
          </a:prstGeom>
          <a:ln>
            <a:solidFill>
              <a:schemeClr val="tx1">
                <a:lumMod val="95000"/>
                <a:lumOff val="5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cxnSpLocks/>
          </p:cNvCxnSpPr>
          <p:nvPr/>
        </p:nvCxnSpPr>
        <p:spPr>
          <a:xfrm>
            <a:off x="4289833" y="3007859"/>
            <a:ext cx="1158106" cy="681072"/>
          </a:xfrm>
          <a:prstGeom prst="line">
            <a:avLst/>
          </a:prstGeom>
          <a:ln>
            <a:solidFill>
              <a:schemeClr val="tx1">
                <a:lumMod val="95000"/>
                <a:lumOff val="5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cxnSpLocks/>
          </p:cNvCxnSpPr>
          <p:nvPr/>
        </p:nvCxnSpPr>
        <p:spPr>
          <a:xfrm>
            <a:off x="6521821" y="3867301"/>
            <a:ext cx="1364657" cy="150370"/>
          </a:xfrm>
          <a:prstGeom prst="line">
            <a:avLst/>
          </a:prstGeom>
          <a:ln>
            <a:solidFill>
              <a:schemeClr val="tx1">
                <a:lumMod val="95000"/>
                <a:lumOff val="5000"/>
                <a:alpha val="49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44050" y="4733417"/>
            <a:ext cx="1625600" cy="338554"/>
          </a:xfrm>
          <a:prstGeom prst="rect">
            <a:avLst/>
          </a:prstGeom>
          <a:ln>
            <a:noFill/>
          </a:ln>
        </p:spPr>
        <p:txBody>
          <a:bodyPr wrap="square" anchor="ctr">
            <a:spAutoFit/>
          </a:bodyPr>
          <a:lstStyle/>
          <a:p>
            <a:pPr algn="ct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刘亦凡</a:t>
            </a:r>
          </a:p>
        </p:txBody>
      </p:sp>
      <p:sp>
        <p:nvSpPr>
          <p:cNvPr id="48" name="矩形 47"/>
          <p:cNvSpPr/>
          <p:nvPr/>
        </p:nvSpPr>
        <p:spPr>
          <a:xfrm>
            <a:off x="9789674" y="3359528"/>
            <a:ext cx="1625600" cy="338554"/>
          </a:xfrm>
          <a:prstGeom prst="rect">
            <a:avLst/>
          </a:prstGeom>
          <a:ln>
            <a:noFill/>
          </a:ln>
        </p:spPr>
        <p:txBody>
          <a:bodyPr wrap="square" anchor="ctr">
            <a:spAutoFit/>
          </a:bodyPr>
          <a:lstStyle/>
          <a:p>
            <a:pPr algn="ct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蒋梓健</a:t>
            </a:r>
          </a:p>
        </p:txBody>
      </p:sp>
      <p:sp>
        <p:nvSpPr>
          <p:cNvPr id="49" name="矩形 48"/>
          <p:cNvSpPr/>
          <p:nvPr/>
        </p:nvSpPr>
        <p:spPr>
          <a:xfrm>
            <a:off x="405141" y="5209128"/>
            <a:ext cx="1988600" cy="891911"/>
          </a:xfrm>
          <a:prstGeom prst="rect">
            <a:avLst/>
          </a:prstGeom>
        </p:spPr>
        <p:txBody>
          <a:bodyPr wrap="square">
            <a:spAutoFit/>
          </a:bodyPr>
          <a:lstStyle/>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负责前端</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登录、城市房价、社区等功能模块</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52" name="矩形 51"/>
          <p:cNvSpPr/>
          <p:nvPr/>
        </p:nvSpPr>
        <p:spPr>
          <a:xfrm>
            <a:off x="9654034" y="3831252"/>
            <a:ext cx="1988600" cy="891911"/>
          </a:xfrm>
          <a:prstGeom prst="rect">
            <a:avLst/>
          </a:prstGeom>
        </p:spPr>
        <p:txBody>
          <a:bodyPr wrap="square">
            <a:spAutoFit/>
          </a:bodyPr>
          <a:lstStyle/>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负责后端</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爬虫、数据的获取和录入</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ctr">
              <a:lnSpc>
                <a:spcPct val="150000"/>
              </a:lnSpc>
            </a:pPr>
            <a:r>
              <a:rPr lang="en-US" altLang="zh-CN" sz="1200" dirty="0" err="1">
                <a:solidFill>
                  <a:schemeClr val="tx1">
                    <a:lumMod val="95000"/>
                    <a:lumOff val="5000"/>
                  </a:schemeClr>
                </a:solidFill>
                <a:latin typeface="微软雅黑 Light" panose="020B0502040204020203" pitchFamily="34" charset="-122"/>
                <a:ea typeface="微软雅黑 Light" panose="020B0502040204020203" pitchFamily="34" charset="-122"/>
              </a:rPr>
              <a:t>pyspider</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53" name="矩形 52"/>
          <p:cNvSpPr/>
          <p:nvPr/>
        </p:nvSpPr>
        <p:spPr>
          <a:xfrm>
            <a:off x="405141" y="377067"/>
            <a:ext cx="4653556" cy="400110"/>
          </a:xfrm>
          <a:prstGeom prst="rect">
            <a:avLst/>
          </a:prstGeom>
        </p:spPr>
        <p:txBody>
          <a:bodyPr wrap="square">
            <a:spAutoFit/>
          </a:bodyPr>
          <a:lstStyle/>
          <a:p>
            <a:r>
              <a:rPr lang="zh-CN" altLang="en-US" sz="2000" b="1" dirty="0">
                <a:solidFill>
                  <a:srgbClr val="333333"/>
                </a:solidFill>
                <a:latin typeface="微软雅黑" panose="020B0503020204020204" pitchFamily="34" charset="-122"/>
                <a:ea typeface="微软雅黑" panose="020B0503020204020204" pitchFamily="34" charset="-122"/>
              </a:rPr>
              <a:t>前端工作安排</a:t>
            </a:r>
          </a:p>
        </p:txBody>
      </p:sp>
      <p:sp>
        <p:nvSpPr>
          <p:cNvPr id="54" name="等腰三角形 53"/>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矩形 29"/>
          <p:cNvSpPr/>
          <p:nvPr/>
        </p:nvSpPr>
        <p:spPr>
          <a:xfrm>
            <a:off x="2796208" y="3920964"/>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矩形 49"/>
          <p:cNvSpPr/>
          <p:nvPr/>
        </p:nvSpPr>
        <p:spPr>
          <a:xfrm>
            <a:off x="2701559" y="4029439"/>
            <a:ext cx="1988600" cy="1168910"/>
          </a:xfrm>
          <a:prstGeom prst="rect">
            <a:avLst/>
          </a:prstGeom>
        </p:spPr>
        <p:txBody>
          <a:bodyPr wrap="square">
            <a:spAutoFit/>
          </a:bodyPr>
          <a:lstStyle/>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负责后端</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爬虫、数据的获取、分析</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数据库的搭建</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ctr">
              <a:lnSpc>
                <a:spcPct val="150000"/>
              </a:lnSpc>
            </a:pPr>
            <a:r>
              <a:rPr lang="en-US" altLang="zh-CN" sz="1200" dirty="0" err="1">
                <a:solidFill>
                  <a:schemeClr val="tx1">
                    <a:lumMod val="95000"/>
                    <a:lumOff val="5000"/>
                  </a:schemeClr>
                </a:solidFill>
                <a:latin typeface="微软雅黑 Light" panose="020B0502040204020203" pitchFamily="34" charset="-122"/>
                <a:ea typeface="微软雅黑 Light" panose="020B0502040204020203" pitchFamily="34" charset="-122"/>
              </a:rPr>
              <a:t>pyspider</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46" name="矩形 45"/>
          <p:cNvSpPr/>
          <p:nvPr/>
        </p:nvSpPr>
        <p:spPr>
          <a:xfrm>
            <a:off x="2883059" y="3519654"/>
            <a:ext cx="1625600" cy="338554"/>
          </a:xfrm>
          <a:prstGeom prst="rect">
            <a:avLst/>
          </a:prstGeom>
          <a:ln>
            <a:noFill/>
          </a:ln>
        </p:spPr>
        <p:txBody>
          <a:bodyPr wrap="square" anchor="ctr">
            <a:spAutoFit/>
          </a:bodyPr>
          <a:lstStyle/>
          <a:p>
            <a:pPr algn="ct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陈潇阳</a:t>
            </a:r>
          </a:p>
        </p:txBody>
      </p:sp>
      <p:sp>
        <p:nvSpPr>
          <p:cNvPr id="26" name="椭圆 25"/>
          <p:cNvSpPr/>
          <p:nvPr/>
        </p:nvSpPr>
        <p:spPr>
          <a:xfrm>
            <a:off x="3297654" y="2564113"/>
            <a:ext cx="796413" cy="796413"/>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矩形 58"/>
          <p:cNvSpPr/>
          <p:nvPr/>
        </p:nvSpPr>
        <p:spPr>
          <a:xfrm>
            <a:off x="431249" y="848103"/>
            <a:ext cx="5969551" cy="317459"/>
          </a:xfrm>
          <a:prstGeom prst="rect">
            <a:avLst/>
          </a:prstGeom>
        </p:spPr>
        <p:txBody>
          <a:bodyPr wrap="square">
            <a:spAutoFit/>
          </a:bodyPr>
          <a:lstStyle/>
          <a:p>
            <a:pPr>
              <a:lnSpc>
                <a:spcPct val="150000"/>
              </a:lnSpc>
            </a:pPr>
            <a:r>
              <a:rPr lang="zh-CN" altLang="en-US" sz="1100" dirty="0">
                <a:solidFill>
                  <a:schemeClr val="tx1">
                    <a:lumMod val="95000"/>
                    <a:lumOff val="5000"/>
                  </a:schemeClr>
                </a:solidFill>
                <a:latin typeface="微软雅黑 Light" panose="020B0502040204020203" pitchFamily="34" charset="-122"/>
                <a:ea typeface="微软雅黑 Light" panose="020B0502040204020203" pitchFamily="34" charset="-122"/>
              </a:rPr>
              <a:t>第二周工作</a:t>
            </a:r>
            <a:endParaRPr lang="en-US" altLang="zh-CN" sz="11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45" name="矩形 44">
            <a:extLst>
              <a:ext uri="{FF2B5EF4-FFF2-40B4-BE49-F238E27FC236}">
                <a16:creationId xmlns:a16="http://schemas.microsoft.com/office/drawing/2014/main" id="{0D58F864-5BAA-4725-8CC7-BE0351B1E81D}"/>
              </a:ext>
            </a:extLst>
          </p:cNvPr>
          <p:cNvSpPr/>
          <p:nvPr/>
        </p:nvSpPr>
        <p:spPr>
          <a:xfrm>
            <a:off x="5065208" y="4857622"/>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矩形 60">
            <a:extLst>
              <a:ext uri="{FF2B5EF4-FFF2-40B4-BE49-F238E27FC236}">
                <a16:creationId xmlns:a16="http://schemas.microsoft.com/office/drawing/2014/main" id="{69FE33DD-B8BE-4BBC-B938-0562C427D750}"/>
              </a:ext>
            </a:extLst>
          </p:cNvPr>
          <p:cNvSpPr/>
          <p:nvPr/>
        </p:nvSpPr>
        <p:spPr>
          <a:xfrm>
            <a:off x="4970559" y="4966097"/>
            <a:ext cx="1988600" cy="614912"/>
          </a:xfrm>
          <a:prstGeom prst="rect">
            <a:avLst/>
          </a:prstGeom>
        </p:spPr>
        <p:txBody>
          <a:bodyPr wrap="square">
            <a:spAutoFit/>
          </a:bodyPr>
          <a:lstStyle/>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服务器搭建</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数据库的搭建</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63" name="矩形 62">
            <a:extLst>
              <a:ext uri="{FF2B5EF4-FFF2-40B4-BE49-F238E27FC236}">
                <a16:creationId xmlns:a16="http://schemas.microsoft.com/office/drawing/2014/main" id="{D5A59667-3F7F-4DE7-8A03-E9B9042CF884}"/>
              </a:ext>
            </a:extLst>
          </p:cNvPr>
          <p:cNvSpPr/>
          <p:nvPr/>
        </p:nvSpPr>
        <p:spPr>
          <a:xfrm>
            <a:off x="5152059" y="4456312"/>
            <a:ext cx="1625600" cy="338554"/>
          </a:xfrm>
          <a:prstGeom prst="rect">
            <a:avLst/>
          </a:prstGeom>
          <a:ln>
            <a:noFill/>
          </a:ln>
        </p:spPr>
        <p:txBody>
          <a:bodyPr wrap="square" anchor="ctr">
            <a:spAutoFit/>
          </a:bodyPr>
          <a:lstStyle/>
          <a:p>
            <a:pPr algn="ct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田国庆</a:t>
            </a:r>
          </a:p>
        </p:txBody>
      </p:sp>
      <p:sp>
        <p:nvSpPr>
          <p:cNvPr id="65" name="椭圆 64">
            <a:extLst>
              <a:ext uri="{FF2B5EF4-FFF2-40B4-BE49-F238E27FC236}">
                <a16:creationId xmlns:a16="http://schemas.microsoft.com/office/drawing/2014/main" id="{ECD2DEC9-88DF-494B-B8B7-8EB05DA98B69}"/>
              </a:ext>
            </a:extLst>
          </p:cNvPr>
          <p:cNvSpPr/>
          <p:nvPr/>
        </p:nvSpPr>
        <p:spPr>
          <a:xfrm>
            <a:off x="5566654" y="3500771"/>
            <a:ext cx="796413" cy="796413"/>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矩形 67">
            <a:extLst>
              <a:ext uri="{FF2B5EF4-FFF2-40B4-BE49-F238E27FC236}">
                <a16:creationId xmlns:a16="http://schemas.microsoft.com/office/drawing/2014/main" id="{02869396-CB5A-4F92-88A8-F684541BFEEB}"/>
              </a:ext>
            </a:extLst>
          </p:cNvPr>
          <p:cNvSpPr/>
          <p:nvPr/>
        </p:nvSpPr>
        <p:spPr>
          <a:xfrm>
            <a:off x="7486690" y="5117689"/>
            <a:ext cx="1799303" cy="45719"/>
          </a:xfrm>
          <a:prstGeom prst="rect">
            <a:avLst/>
          </a:prstGeom>
          <a:solidFill>
            <a:schemeClr val="accent2"/>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 name="矩形 69">
            <a:extLst>
              <a:ext uri="{FF2B5EF4-FFF2-40B4-BE49-F238E27FC236}">
                <a16:creationId xmlns:a16="http://schemas.microsoft.com/office/drawing/2014/main" id="{F024A4E5-A7BB-4E4E-AFCD-5A2055C1273A}"/>
              </a:ext>
            </a:extLst>
          </p:cNvPr>
          <p:cNvSpPr/>
          <p:nvPr/>
        </p:nvSpPr>
        <p:spPr>
          <a:xfrm>
            <a:off x="7392041" y="5226164"/>
            <a:ext cx="1988600" cy="891911"/>
          </a:xfrm>
          <a:prstGeom prst="rect">
            <a:avLst/>
          </a:prstGeom>
        </p:spPr>
        <p:txBody>
          <a:bodyPr wrap="square">
            <a:spAutoFit/>
          </a:bodyPr>
          <a:lstStyle/>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负责前端</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前端交互和</a:t>
            </a:r>
            <a:r>
              <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rPr>
              <a:t>Ajax</a:t>
            </a:r>
            <a:r>
              <a:rPr lang="zh-CN" altLang="en-US" sz="1200" dirty="0">
                <a:solidFill>
                  <a:schemeClr val="tx1">
                    <a:lumMod val="95000"/>
                    <a:lumOff val="5000"/>
                  </a:schemeClr>
                </a:solidFill>
                <a:latin typeface="微软雅黑 Light" panose="020B0502040204020203" pitchFamily="34" charset="-122"/>
                <a:ea typeface="微软雅黑 Light" panose="020B0502040204020203" pitchFamily="34" charset="-122"/>
              </a:rPr>
              <a:t>以及</a:t>
            </a:r>
            <a:r>
              <a:rPr lang="en-US" altLang="zh-CN" sz="1200" dirty="0" err="1">
                <a:solidFill>
                  <a:schemeClr val="tx1">
                    <a:lumMod val="95000"/>
                    <a:lumOff val="5000"/>
                  </a:schemeClr>
                </a:solidFill>
                <a:latin typeface="微软雅黑 Light" panose="020B0502040204020203" pitchFamily="34" charset="-122"/>
                <a:ea typeface="微软雅黑 Light" panose="020B0502040204020203" pitchFamily="34" charset="-122"/>
              </a:rPr>
              <a:t>Jquery</a:t>
            </a:r>
            <a:endParaRPr lang="en-US" altLang="zh-CN" sz="12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72" name="矩形 71">
            <a:extLst>
              <a:ext uri="{FF2B5EF4-FFF2-40B4-BE49-F238E27FC236}">
                <a16:creationId xmlns:a16="http://schemas.microsoft.com/office/drawing/2014/main" id="{0838E901-E3D1-4686-B310-55AA55CBFEDF}"/>
              </a:ext>
            </a:extLst>
          </p:cNvPr>
          <p:cNvSpPr/>
          <p:nvPr/>
        </p:nvSpPr>
        <p:spPr>
          <a:xfrm>
            <a:off x="7573541" y="4716379"/>
            <a:ext cx="1625600" cy="338554"/>
          </a:xfrm>
          <a:prstGeom prst="rect">
            <a:avLst/>
          </a:prstGeom>
          <a:ln>
            <a:noFill/>
          </a:ln>
        </p:spPr>
        <p:txBody>
          <a:bodyPr wrap="square" anchor="ctr">
            <a:spAutoFit/>
          </a:bodyPr>
          <a:lstStyle/>
          <a:p>
            <a:pPr algn="ct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施立耀</a:t>
            </a:r>
          </a:p>
        </p:txBody>
      </p:sp>
      <p:sp>
        <p:nvSpPr>
          <p:cNvPr id="74" name="椭圆 73">
            <a:extLst>
              <a:ext uri="{FF2B5EF4-FFF2-40B4-BE49-F238E27FC236}">
                <a16:creationId xmlns:a16="http://schemas.microsoft.com/office/drawing/2014/main" id="{B62ECD7A-0EAF-441B-A1C0-32A5EFEFCCFE}"/>
              </a:ext>
            </a:extLst>
          </p:cNvPr>
          <p:cNvSpPr/>
          <p:nvPr/>
        </p:nvSpPr>
        <p:spPr>
          <a:xfrm>
            <a:off x="7988136" y="3760838"/>
            <a:ext cx="796413" cy="796413"/>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76" name="直接连接符 75">
            <a:extLst>
              <a:ext uri="{FF2B5EF4-FFF2-40B4-BE49-F238E27FC236}">
                <a16:creationId xmlns:a16="http://schemas.microsoft.com/office/drawing/2014/main" id="{66D49E21-8338-462E-8459-CE52BA98CF9D}"/>
              </a:ext>
            </a:extLst>
          </p:cNvPr>
          <p:cNvCxnSpPr>
            <a:cxnSpLocks/>
          </p:cNvCxnSpPr>
          <p:nvPr/>
        </p:nvCxnSpPr>
        <p:spPr>
          <a:xfrm flipV="1">
            <a:off x="8896256" y="2809519"/>
            <a:ext cx="1166713" cy="1081986"/>
          </a:xfrm>
          <a:prstGeom prst="line">
            <a:avLst/>
          </a:prstGeom>
          <a:ln>
            <a:solidFill>
              <a:schemeClr val="tx1">
                <a:lumMod val="95000"/>
                <a:lumOff val="5000"/>
                <a:alpha val="49000"/>
              </a:schemeClr>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2A30ECD7-8D86-4904-82B5-006C74A4D095}"/>
              </a:ext>
            </a:extLst>
          </p:cNvPr>
          <p:cNvPicPr>
            <a:picLocks noChangeAspect="1"/>
          </p:cNvPicPr>
          <p:nvPr/>
        </p:nvPicPr>
        <p:blipFill>
          <a:blip r:embed="rId4"/>
          <a:stretch>
            <a:fillRect/>
          </a:stretch>
        </p:blipFill>
        <p:spPr>
          <a:xfrm>
            <a:off x="997415" y="3665108"/>
            <a:ext cx="735855" cy="734048"/>
          </a:xfrm>
          <a:prstGeom prst="rect">
            <a:avLst/>
          </a:prstGeom>
        </p:spPr>
      </p:pic>
      <p:pic>
        <p:nvPicPr>
          <p:cNvPr id="18" name="图片 17">
            <a:extLst>
              <a:ext uri="{FF2B5EF4-FFF2-40B4-BE49-F238E27FC236}">
                <a16:creationId xmlns:a16="http://schemas.microsoft.com/office/drawing/2014/main" id="{4AF4D426-826E-45F8-A91E-24905F0C8B4D}"/>
              </a:ext>
            </a:extLst>
          </p:cNvPr>
          <p:cNvPicPr>
            <a:picLocks noChangeAspect="1"/>
          </p:cNvPicPr>
          <p:nvPr/>
        </p:nvPicPr>
        <p:blipFill>
          <a:blip r:embed="rId5"/>
          <a:stretch>
            <a:fillRect/>
          </a:stretch>
        </p:blipFill>
        <p:spPr>
          <a:xfrm>
            <a:off x="3334768" y="2583203"/>
            <a:ext cx="722181" cy="722181"/>
          </a:xfrm>
          <a:prstGeom prst="rect">
            <a:avLst/>
          </a:prstGeom>
        </p:spPr>
      </p:pic>
      <p:pic>
        <p:nvPicPr>
          <p:cNvPr id="19" name="图片 18">
            <a:extLst>
              <a:ext uri="{FF2B5EF4-FFF2-40B4-BE49-F238E27FC236}">
                <a16:creationId xmlns:a16="http://schemas.microsoft.com/office/drawing/2014/main" id="{C2FBEBC0-404F-48F3-AAA5-3CECF352B5AD}"/>
              </a:ext>
            </a:extLst>
          </p:cNvPr>
          <p:cNvPicPr>
            <a:picLocks noChangeAspect="1"/>
          </p:cNvPicPr>
          <p:nvPr/>
        </p:nvPicPr>
        <p:blipFill>
          <a:blip r:embed="rId6"/>
          <a:stretch>
            <a:fillRect/>
          </a:stretch>
        </p:blipFill>
        <p:spPr>
          <a:xfrm>
            <a:off x="5592885" y="3528055"/>
            <a:ext cx="752808" cy="741844"/>
          </a:xfrm>
          <a:prstGeom prst="rect">
            <a:avLst/>
          </a:prstGeom>
        </p:spPr>
      </p:pic>
      <p:pic>
        <p:nvPicPr>
          <p:cNvPr id="20" name="图片 19">
            <a:extLst>
              <a:ext uri="{FF2B5EF4-FFF2-40B4-BE49-F238E27FC236}">
                <a16:creationId xmlns:a16="http://schemas.microsoft.com/office/drawing/2014/main" id="{BB7A18C9-7558-4106-911E-377334339183}"/>
              </a:ext>
            </a:extLst>
          </p:cNvPr>
          <p:cNvPicPr>
            <a:picLocks noChangeAspect="1"/>
          </p:cNvPicPr>
          <p:nvPr/>
        </p:nvPicPr>
        <p:blipFill>
          <a:blip r:embed="rId7"/>
          <a:stretch>
            <a:fillRect/>
          </a:stretch>
        </p:blipFill>
        <p:spPr>
          <a:xfrm>
            <a:off x="7998186" y="3776807"/>
            <a:ext cx="760610" cy="764474"/>
          </a:xfrm>
          <a:prstGeom prst="rect">
            <a:avLst/>
          </a:prstGeom>
        </p:spPr>
      </p:pic>
      <p:pic>
        <p:nvPicPr>
          <p:cNvPr id="21" name="图片 20">
            <a:extLst>
              <a:ext uri="{FF2B5EF4-FFF2-40B4-BE49-F238E27FC236}">
                <a16:creationId xmlns:a16="http://schemas.microsoft.com/office/drawing/2014/main" id="{526B34A6-2C19-4BBC-83CB-495E4D557853}"/>
              </a:ext>
            </a:extLst>
          </p:cNvPr>
          <p:cNvPicPr>
            <a:picLocks noChangeAspect="1"/>
          </p:cNvPicPr>
          <p:nvPr/>
        </p:nvPicPr>
        <p:blipFill>
          <a:blip r:embed="rId8"/>
          <a:stretch>
            <a:fillRect/>
          </a:stretch>
        </p:blipFill>
        <p:spPr>
          <a:xfrm>
            <a:off x="10297717" y="2406467"/>
            <a:ext cx="701233" cy="702960"/>
          </a:xfrm>
          <a:prstGeom prst="rect">
            <a:avLst/>
          </a:prstGeom>
        </p:spPr>
      </p:pic>
    </p:spTree>
    <p:extLst>
      <p:ext uri="{BB962C8B-B14F-4D97-AF65-F5344CB8AC3E}">
        <p14:creationId xmlns:p14="http://schemas.microsoft.com/office/powerpoint/2010/main" val="47122013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down)">
                                      <p:cBhvr>
                                        <p:cTn id="20" dur="500"/>
                                        <p:tgtEl>
                                          <p:spTgt spid="3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500"/>
                                        <p:tgtEl>
                                          <p:spTgt spid="41"/>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down)">
                                      <p:cBhvr>
                                        <p:cTn id="28" dur="500"/>
                                        <p:tgtEl>
                                          <p:spTgt spid="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par>
                          <p:cTn id="44" fill="hold">
                            <p:stCondLst>
                              <p:cond delay="2000"/>
                            </p:stCondLst>
                            <p:childTnLst>
                              <p:par>
                                <p:cTn id="45" presetID="22" presetClass="entr" presetSubtype="4" fill="hold"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ipe(down)">
                                      <p:cBhvr>
                                        <p:cTn id="4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6" grpId="0" animBg="1"/>
      <p:bldP spid="37" grpId="0" animBg="1"/>
      <p:bldP spid="44" grpId="0"/>
      <p:bldP spid="48" grpId="0"/>
      <p:bldP spid="49" grpId="0"/>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398659" y="6656227"/>
            <a:ext cx="45719" cy="45719"/>
          </a:xfrm>
          <a:prstGeom prst="ellipse">
            <a:avLst/>
          </a:prstGeom>
          <a:blipFill>
            <a:blip r:embed="rId3"/>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0"/>
            <a:ext cx="12192000" cy="6908800"/>
            <a:chOff x="0" y="0"/>
            <a:chExt cx="12192000" cy="690880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b="9333"/>
            <a:stretch/>
          </p:blipFill>
          <p:spPr>
            <a:xfrm>
              <a:off x="0" y="0"/>
              <a:ext cx="12192000" cy="6908800"/>
            </a:xfrm>
            <a:prstGeom prst="rect">
              <a:avLst/>
            </a:prstGeom>
          </p:spPr>
        </p:pic>
        <p:sp>
          <p:nvSpPr>
            <p:cNvPr id="7" name="矩形 6"/>
            <p:cNvSpPr/>
            <p:nvPr/>
          </p:nvSpPr>
          <p:spPr>
            <a:xfrm>
              <a:off x="0" y="0"/>
              <a:ext cx="12192000" cy="6908800"/>
            </a:xfrm>
            <a:prstGeom prst="rect">
              <a:avLst/>
            </a:prstGeom>
            <a:solidFill>
              <a:schemeClr val="tx1">
                <a:lumMod val="85000"/>
                <a:lumOff val="1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椭圆 8"/>
          <p:cNvSpPr/>
          <p:nvPr/>
        </p:nvSpPr>
        <p:spPr>
          <a:xfrm>
            <a:off x="3568125" y="5518937"/>
            <a:ext cx="246743" cy="246743"/>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8055146" y="3526032"/>
            <a:ext cx="336734" cy="290286"/>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V="1">
            <a:off x="2108035" y="5750932"/>
            <a:ext cx="1445342" cy="1445342"/>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8391880" y="-274088"/>
            <a:ext cx="3800120" cy="3800120"/>
          </a:xfrm>
          <a:prstGeom prst="line">
            <a:avLst/>
          </a:prstGeom>
          <a:ln>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552F9B79-C174-4CD7-A6F6-AA837F7F03B2}"/>
              </a:ext>
            </a:extLst>
          </p:cNvPr>
          <p:cNvGrpSpPr/>
          <p:nvPr/>
        </p:nvGrpSpPr>
        <p:grpSpPr>
          <a:xfrm>
            <a:off x="4564743" y="1207061"/>
            <a:ext cx="3062514" cy="4297128"/>
            <a:chOff x="4564743" y="1207061"/>
            <a:chExt cx="3062514" cy="4297128"/>
          </a:xfrm>
        </p:grpSpPr>
        <p:sp>
          <p:nvSpPr>
            <p:cNvPr id="2" name="矩形 1"/>
            <p:cNvSpPr/>
            <p:nvPr/>
          </p:nvSpPr>
          <p:spPr>
            <a:xfrm>
              <a:off x="4564743" y="1280787"/>
              <a:ext cx="3062514" cy="422340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349974" y="4202823"/>
              <a:ext cx="1415772" cy="461665"/>
            </a:xfrm>
            <a:prstGeom prst="rect">
              <a:avLst/>
            </a:prstGeom>
          </p:spPr>
          <p:txBody>
            <a:bodyPr wrap="square">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阶段成果</a:t>
              </a:r>
            </a:p>
          </p:txBody>
        </p:sp>
        <p:sp>
          <p:nvSpPr>
            <p:cNvPr id="14" name="矩形 13"/>
            <p:cNvSpPr/>
            <p:nvPr/>
          </p:nvSpPr>
          <p:spPr>
            <a:xfrm>
              <a:off x="4638561" y="1207061"/>
              <a:ext cx="75533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2</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A504B9DF-1C74-456A-86C9-3E4C3384C28B}"/>
                </a:ext>
              </a:extLst>
            </p:cNvPr>
            <p:cNvPicPr>
              <a:picLocks noChangeAspect="1"/>
            </p:cNvPicPr>
            <p:nvPr/>
          </p:nvPicPr>
          <p:blipFill>
            <a:blip r:embed="rId5"/>
            <a:stretch>
              <a:fillRect/>
            </a:stretch>
          </p:blipFill>
          <p:spPr>
            <a:xfrm>
              <a:off x="5415703" y="2250227"/>
              <a:ext cx="1350043" cy="1133474"/>
            </a:xfrm>
            <a:prstGeom prst="rect">
              <a:avLst/>
            </a:prstGeom>
          </p:spPr>
        </p:pic>
      </p:grpSp>
    </p:spTree>
    <p:extLst>
      <p:ext uri="{BB962C8B-B14F-4D97-AF65-F5344CB8AC3E}">
        <p14:creationId xmlns:p14="http://schemas.microsoft.com/office/powerpoint/2010/main" val="3475522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63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房价信息</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2317879"/>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用户选择相应的省份、城市、区县，系统从数据库中选择数据，显示该区县在过去</a:t>
            </a:r>
            <a:r>
              <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rPr>
              <a:t>12</a:t>
            </a: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个月中的房价波动信息。</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系统也将会把该城市中区县的房价信息从数据库中读取并通过柱状图的形式显示在图表上。</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房价对比模块</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400110"/>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5D3121E9-346E-47A3-8718-23C26692DD8D}"/>
              </a:ext>
            </a:extLst>
          </p:cNvPr>
          <p:cNvSpPr/>
          <p:nvPr/>
        </p:nvSpPr>
        <p:spPr>
          <a:xfrm>
            <a:off x="3876097" y="1872037"/>
            <a:ext cx="57900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1</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
        <p:nvSpPr>
          <p:cNvPr id="18" name="矩形 17">
            <a:extLst>
              <a:ext uri="{FF2B5EF4-FFF2-40B4-BE49-F238E27FC236}">
                <a16:creationId xmlns:a16="http://schemas.microsoft.com/office/drawing/2014/main" id="{C6CB4E34-69FF-4176-B45A-A29E74650BB4}"/>
              </a:ext>
            </a:extLst>
          </p:cNvPr>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功能介绍：</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7424355"/>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630"/>
            <a:ext cx="12196453" cy="6858631"/>
            <a:chOff x="0" y="-630"/>
            <a:chExt cx="12196453" cy="6858631"/>
          </a:xfrm>
        </p:grpSpPr>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1"/>
              <a:ext cx="12192000" cy="6858000"/>
            </a:xfrm>
            <a:prstGeom prst="rect">
              <a:avLst/>
            </a:prstGeom>
          </p:spPr>
        </p:pic>
        <p:sp>
          <p:nvSpPr>
            <p:cNvPr id="22" name="矩形 21"/>
            <p:cNvSpPr/>
            <p:nvPr/>
          </p:nvSpPr>
          <p:spPr>
            <a:xfrm>
              <a:off x="1" y="-630"/>
              <a:ext cx="12196452" cy="68586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6749144" y="1154693"/>
            <a:ext cx="4934856" cy="4970336"/>
          </a:xfrm>
          <a:prstGeom prst="rect">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94850">
                        <a14:foregroundMark x1="14222" y1="34142" x2="14222" y2="34142"/>
                        <a14:foregroundMark x1="19065" y1="26925" x2="19065" y2="26925"/>
                        <a14:foregroundMark x1="19679" y1="24439" x2="19679" y2="24439"/>
                        <a14:foregroundMark x1="19679" y1="24196" x2="19679" y2="24196"/>
                        <a14:foregroundMark x1="17360" y1="28623" x2="17360" y2="28623"/>
                        <a14:foregroundMark x1="2046" y1="39721" x2="2046" y2="39721"/>
                      </a14:backgroundRemoval>
                    </a14:imgEffect>
                  </a14:imgLayer>
                </a14:imgProps>
              </a:ext>
              <a:ext uri="{28A0092B-C50C-407E-A947-70E740481C1C}">
                <a14:useLocalDpi xmlns:a14="http://schemas.microsoft.com/office/drawing/2010/main" val="0"/>
              </a:ext>
            </a:extLst>
          </a:blip>
          <a:srcRect r="20937"/>
          <a:stretch/>
        </p:blipFill>
        <p:spPr>
          <a:xfrm>
            <a:off x="0" y="677668"/>
            <a:ext cx="8686800" cy="6180332"/>
          </a:xfrm>
          <a:prstGeom prst="rect">
            <a:avLst/>
          </a:prstGeom>
        </p:spPr>
      </p:pic>
      <p:sp>
        <p:nvSpPr>
          <p:cNvPr id="4" name="椭圆 3"/>
          <p:cNvSpPr/>
          <p:nvPr/>
        </p:nvSpPr>
        <p:spPr>
          <a:xfrm>
            <a:off x="12398659" y="6656227"/>
            <a:ext cx="45719" cy="45719"/>
          </a:xfrm>
          <a:prstGeom prst="ellipse">
            <a:avLst/>
          </a:prstGeom>
          <a:blipFill>
            <a:blip r:embed="rId6"/>
            <a:stretch>
              <a:fillRect/>
            </a:stretch>
          </a:blipFill>
          <a:ln>
            <a:noFill/>
          </a:ln>
          <a:effectLst>
            <a:outerShdw blurRad="50800" dist="12700" dir="8100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481410" y="1611674"/>
            <a:ext cx="2062162" cy="1777726"/>
          </a:xfrm>
          <a:prstGeom prst="triangl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7942036" y="1632571"/>
            <a:ext cx="2784928" cy="400110"/>
          </a:xfrm>
          <a:prstGeom prst="rect">
            <a:avLst/>
          </a:prstGeom>
          <a:noFill/>
        </p:spPr>
        <p:txBody>
          <a:bodyPr wrap="square">
            <a:spAutoFit/>
          </a:bodyPr>
          <a:lstStyle/>
          <a:p>
            <a:pPr algn="ctr"/>
            <a:r>
              <a:rPr lang="zh-CN" altLang="en-US" sz="2000" b="1" dirty="0">
                <a:solidFill>
                  <a:srgbClr val="333333"/>
                </a:solidFill>
                <a:latin typeface="微软雅黑 Light" panose="020B0502040204020203" pitchFamily="34" charset="-122"/>
                <a:ea typeface="微软雅黑 Light" panose="020B0502040204020203" pitchFamily="34" charset="-122"/>
              </a:rPr>
              <a:t>房价分析</a:t>
            </a:r>
            <a:endParaRPr lang="en-US" altLang="zh-CN" sz="2000" b="1" i="0" dirty="0">
              <a:solidFill>
                <a:srgbClr val="333333"/>
              </a:solidFill>
              <a:effectLst/>
              <a:latin typeface="微软雅黑 Light" panose="020B0502040204020203" pitchFamily="34" charset="-122"/>
              <a:ea typeface="微软雅黑 Light" panose="020B0502040204020203" pitchFamily="34" charset="-122"/>
            </a:endParaRPr>
          </a:p>
        </p:txBody>
      </p:sp>
      <p:sp>
        <p:nvSpPr>
          <p:cNvPr id="14" name="矩形 13"/>
          <p:cNvSpPr/>
          <p:nvPr/>
        </p:nvSpPr>
        <p:spPr>
          <a:xfrm>
            <a:off x="7162800" y="2198120"/>
            <a:ext cx="4343400" cy="1671548"/>
          </a:xfrm>
          <a:prstGeom prst="rect">
            <a:avLst/>
          </a:prstGeom>
        </p:spPr>
        <p:txBody>
          <a:bodyPr wrap="square">
            <a:spAutoFit/>
          </a:bodyPr>
          <a:lstStyle/>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在此界面中，城市房价的排行已经实现了后端向前端图表传送数据。</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a:solidFill>
                  <a:schemeClr val="tx1">
                    <a:lumMod val="95000"/>
                    <a:lumOff val="5000"/>
                  </a:schemeClr>
                </a:solidFill>
                <a:latin typeface="微软雅黑 Light" panose="020B0502040204020203" pitchFamily="34" charset="-122"/>
                <a:ea typeface="微软雅黑 Light" panose="020B0502040204020203" pitchFamily="34" charset="-122"/>
              </a:rPr>
              <a:t>房价预测模块已经实现了对于房价的单变量的线性回归预测</a:t>
            </a:r>
            <a:endParaRPr lang="en-US" altLang="zh-CN" sz="1400" b="1"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01087" y="339131"/>
            <a:ext cx="3784216" cy="1323439"/>
          </a:xfrm>
          <a:prstGeom prst="rect">
            <a:avLst/>
          </a:prstGeom>
        </p:spPr>
        <p:txBody>
          <a:bodyPr wrap="square">
            <a:spAutoFit/>
          </a:bodyPr>
          <a:lstStyle/>
          <a:p>
            <a:r>
              <a:rPr lang="zh-CN" altLang="en-US" sz="2000" b="1" i="0" dirty="0">
                <a:solidFill>
                  <a:srgbClr val="333333"/>
                </a:solidFill>
                <a:effectLst/>
                <a:latin typeface="微软雅黑" panose="020B0503020204020204" pitchFamily="34" charset="-122"/>
                <a:ea typeface="微软雅黑" panose="020B0503020204020204" pitchFamily="34" charset="-122"/>
              </a:rPr>
              <a:t>城市房价分析系统</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endParaRPr lang="en-US" altLang="zh-CN" sz="2000" b="1" dirty="0">
              <a:solidFill>
                <a:srgbClr val="333333"/>
              </a:solidFill>
              <a:latin typeface="微软雅黑" panose="020B0503020204020204" pitchFamily="34" charset="-122"/>
              <a:ea typeface="微软雅黑" panose="020B0503020204020204" pitchFamily="34" charset="-122"/>
            </a:endParaRPr>
          </a:p>
          <a:p>
            <a:endParaRPr lang="en-US" altLang="zh-CN" sz="2000" b="1" i="0" dirty="0">
              <a:solidFill>
                <a:srgbClr val="333333"/>
              </a:solidFill>
              <a:effectLst/>
              <a:latin typeface="微软雅黑" panose="020B0503020204020204" pitchFamily="34" charset="-122"/>
              <a:ea typeface="微软雅黑" panose="020B0503020204020204" pitchFamily="34" charset="-122"/>
            </a:endParaRPr>
          </a:p>
          <a:p>
            <a:r>
              <a:rPr lang="zh-CN" altLang="en-US" sz="2000" b="1" dirty="0">
                <a:solidFill>
                  <a:srgbClr val="333333"/>
                </a:solidFill>
                <a:latin typeface="微软雅黑" panose="020B0503020204020204" pitchFamily="34" charset="-122"/>
                <a:ea typeface="微软雅黑" panose="020B0503020204020204" pitchFamily="34" charset="-122"/>
              </a:rPr>
              <a:t>        功能介绍：</a:t>
            </a:r>
            <a:endParaRPr lang="en-US" altLang="zh-CN" sz="2000" b="1" i="0" dirty="0">
              <a:solidFill>
                <a:srgbClr val="333333"/>
              </a:solidFill>
              <a:effectLst/>
              <a:latin typeface="微软雅黑" panose="020B0503020204020204" pitchFamily="34" charset="-122"/>
              <a:ea typeface="微软雅黑" panose="020B0503020204020204" pitchFamily="34" charset="-122"/>
            </a:endParaRPr>
          </a:p>
        </p:txBody>
      </p:sp>
      <p:sp>
        <p:nvSpPr>
          <p:cNvPr id="15" name="等腰三角形 14"/>
          <p:cNvSpPr/>
          <p:nvPr/>
        </p:nvSpPr>
        <p:spPr>
          <a:xfrm rot="5400000">
            <a:off x="-70682" y="417635"/>
            <a:ext cx="442451" cy="285443"/>
          </a:xfrm>
          <a:prstGeom prst="triangl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a:extLst>
              <a:ext uri="{FF2B5EF4-FFF2-40B4-BE49-F238E27FC236}">
                <a16:creationId xmlns:a16="http://schemas.microsoft.com/office/drawing/2014/main" id="{9CD5EE11-AC85-4418-B72E-BA05001C9090}"/>
              </a:ext>
            </a:extLst>
          </p:cNvPr>
          <p:cNvSpPr/>
          <p:nvPr/>
        </p:nvSpPr>
        <p:spPr>
          <a:xfrm>
            <a:off x="3876097" y="1872037"/>
            <a:ext cx="755335" cy="1323439"/>
          </a:xfrm>
          <a:prstGeom prst="rect">
            <a:avLst/>
          </a:prstGeom>
        </p:spPr>
        <p:txBody>
          <a:bodyPr wrap="none">
            <a:spAutoFit/>
          </a:bodyPr>
          <a:lstStyle/>
          <a:p>
            <a:r>
              <a:rPr lang="en-US" altLang="zh-CN" sz="8000" dirty="0">
                <a:solidFill>
                  <a:schemeClr val="accent2"/>
                </a:solidFill>
                <a:latin typeface="微软雅黑 Light" panose="020B0502040204020203" pitchFamily="34" charset="-122"/>
                <a:ea typeface="微软雅黑 Light" panose="020B0502040204020203" pitchFamily="34" charset="-122"/>
              </a:rPr>
              <a:t>2</a:t>
            </a:r>
            <a:endParaRPr lang="zh-CN" altLang="en-US" sz="8000" dirty="0">
              <a:solidFill>
                <a:schemeClr val="accent2"/>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2324132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62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p:bldLst>
  </p:timing>
</p:sld>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002060"/>
      </a:accent1>
      <a:accent2>
        <a:srgbClr val="0088FD"/>
      </a:accent2>
      <a:accent3>
        <a:srgbClr val="0088FD"/>
      </a:accent3>
      <a:accent4>
        <a:srgbClr val="97D4FD"/>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0325">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alpha val="48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7672</TotalTime>
  <Words>1409</Words>
  <Application>Microsoft Office PowerPoint</Application>
  <PresentationFormat>宽屏</PresentationFormat>
  <Paragraphs>186</Paragraphs>
  <Slides>22</Slides>
  <Notes>21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微软雅黑</vt:lpstr>
      <vt:lpstr>Calibri</vt:lpstr>
      <vt:lpstr>微软雅黑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vink</dc:creator>
  <cp:lastModifiedBy>980906735@qq.com</cp:lastModifiedBy>
  <cp:revision>752</cp:revision>
  <dcterms:created xsi:type="dcterms:W3CDTF">2016-04-03T03:09:37Z</dcterms:created>
  <dcterms:modified xsi:type="dcterms:W3CDTF">2019-07-07T16:25:27Z</dcterms:modified>
</cp:coreProperties>
</file>